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Default Extension="gif" ContentType="image/gif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2" r:id="rId4"/>
    <p:sldId id="299" r:id="rId5"/>
    <p:sldId id="294" r:id="rId6"/>
    <p:sldId id="295" r:id="rId7"/>
    <p:sldId id="297" r:id="rId8"/>
    <p:sldId id="291" r:id="rId9"/>
    <p:sldId id="266" r:id="rId10"/>
    <p:sldId id="283" r:id="rId11"/>
    <p:sldId id="263" r:id="rId12"/>
    <p:sldId id="298" r:id="rId13"/>
    <p:sldId id="296" r:id="rId14"/>
    <p:sldId id="271" r:id="rId15"/>
    <p:sldId id="270" r:id="rId16"/>
    <p:sldId id="280" r:id="rId17"/>
    <p:sldId id="273" r:id="rId18"/>
    <p:sldId id="289" r:id="rId19"/>
    <p:sldId id="281" r:id="rId20"/>
  </p:sldIdLst>
  <p:sldSz cx="9144000" cy="6858000" type="screen4x3"/>
  <p:notesSz cx="6858000" cy="97377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8F280"/>
    <a:srgbClr val="E46C0A"/>
    <a:srgbClr val="00B0F0"/>
    <a:srgbClr val="000000"/>
    <a:srgbClr val="FFFFFF"/>
    <a:srgbClr val="4F81BD"/>
    <a:srgbClr val="FF0000"/>
    <a:srgbClr val="DBEEF4"/>
    <a:srgbClr val="C3D69B"/>
    <a:srgbClr val="F34D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70793" autoAdjust="0"/>
  </p:normalViewPr>
  <p:slideViewPr>
    <p:cSldViewPr>
      <p:cViewPr>
        <p:scale>
          <a:sx n="58" d="100"/>
          <a:sy n="58" d="100"/>
        </p:scale>
        <p:origin x="-8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M\Desktop\ISCIA\Seguranca\vida.od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M\Desktop\ISCIA\Seguranca\vida.od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M\Desktop\ISCIA\Seguranca\vida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00B0F0">
                  <a:alpha val="69020"/>
                </a:srgbClr>
              </a:solidFill>
            </c:spPr>
          </c:dPt>
          <c:dPt>
            <c:idx val="1"/>
            <c:spPr>
              <a:solidFill>
                <a:srgbClr val="FF0000">
                  <a:alpha val="74902"/>
                </a:srgbClr>
              </a:solidFill>
            </c:spPr>
          </c:dPt>
          <c:dPt>
            <c:idx val="2"/>
            <c:spPr>
              <a:solidFill>
                <a:srgbClr val="88F280">
                  <a:alpha val="74118"/>
                </a:srgbClr>
              </a:solidFill>
            </c:spPr>
          </c:dPt>
          <c:val>
            <c:numRef>
              <c:f>Folha2!$B$2:$B$4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dLbls/>
        <c:firstSliceAng val="0"/>
        <c:holeSize val="50"/>
      </c:doughnutChart>
    </c:plotArea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barChart>
        <c:barDir val="bar"/>
        <c:grouping val="clustered"/>
        <c:ser>
          <c:idx val="0"/>
          <c:order val="0"/>
          <c:spPr>
            <a:solidFill>
              <a:srgbClr val="C00000"/>
            </a:solidFill>
          </c:spPr>
          <c:cat>
            <c:strRef>
              <c:f>Folha1!$A$1:$A$10</c:f>
              <c:strCache>
                <c:ptCount val="10"/>
                <c:pt idx="0">
                  <c:v>Panama</c:v>
                </c:pt>
                <c:pt idx="1">
                  <c:v>Libéria</c:v>
                </c:pt>
                <c:pt idx="2">
                  <c:v>Marshal Islands</c:v>
                </c:pt>
                <c:pt idx="3">
                  <c:v>Hong Kong</c:v>
                </c:pt>
                <c:pt idx="4">
                  <c:v>Bahams</c:v>
                </c:pt>
                <c:pt idx="5">
                  <c:v>Singapura</c:v>
                </c:pt>
                <c:pt idx="6">
                  <c:v>Grécia</c:v>
                </c:pt>
                <c:pt idx="7">
                  <c:v>Malta</c:v>
                </c:pt>
                <c:pt idx="8">
                  <c:v>China</c:v>
                </c:pt>
                <c:pt idx="9">
                  <c:v>Chipre</c:v>
                </c:pt>
              </c:strCache>
            </c:strRef>
          </c:cat>
          <c:val>
            <c:numRef>
              <c:f>Folha1!$B$1:$B$10</c:f>
              <c:numCache>
                <c:formatCode>General</c:formatCode>
                <c:ptCount val="10"/>
                <c:pt idx="0">
                  <c:v>201</c:v>
                </c:pt>
                <c:pt idx="1">
                  <c:v>106</c:v>
                </c:pt>
                <c:pt idx="2">
                  <c:v>62</c:v>
                </c:pt>
                <c:pt idx="3">
                  <c:v>55</c:v>
                </c:pt>
                <c:pt idx="4">
                  <c:v>50</c:v>
                </c:pt>
                <c:pt idx="5">
                  <c:v>44</c:v>
                </c:pt>
                <c:pt idx="6">
                  <c:v>40</c:v>
                </c:pt>
                <c:pt idx="7">
                  <c:v>38</c:v>
                </c:pt>
                <c:pt idx="8">
                  <c:v>34</c:v>
                </c:pt>
                <c:pt idx="9">
                  <c:v>20</c:v>
                </c:pt>
              </c:numCache>
            </c:numRef>
          </c:val>
        </c:ser>
        <c:dLbls/>
        <c:axId val="62517632"/>
        <c:axId val="62519168"/>
      </c:barChart>
      <c:catAx>
        <c:axId val="62517632"/>
        <c:scaling>
          <c:orientation val="minMax"/>
        </c:scaling>
        <c:axPos val="l"/>
        <c:tickLblPos val="nextTo"/>
        <c:crossAx val="62519168"/>
        <c:crosses val="autoZero"/>
        <c:auto val="1"/>
        <c:lblAlgn val="ctr"/>
        <c:lblOffset val="100"/>
      </c:catAx>
      <c:valAx>
        <c:axId val="62519168"/>
        <c:scaling>
          <c:orientation val="minMax"/>
        </c:scaling>
        <c:axPos val="b"/>
        <c:majorGridlines/>
        <c:numFmt formatCode="General" sourceLinked="1"/>
        <c:tickLblPos val="nextTo"/>
        <c:crossAx val="62517632"/>
        <c:crosses val="autoZero"/>
        <c:crossBetween val="between"/>
      </c:valAx>
    </c:plotArea>
    <c:plotVisOnly val="1"/>
    <c:dispBlanksAs val="gap"/>
  </c:chart>
  <c:spPr>
    <a:noFill/>
  </c:spPr>
  <c:txPr>
    <a:bodyPr/>
    <a:lstStyle/>
    <a:p>
      <a:pPr>
        <a:defRPr sz="1600"/>
      </a:pPr>
      <a:endParaRPr lang="pt-P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barChart>
        <c:barDir val="bar"/>
        <c:grouping val="clustered"/>
        <c:ser>
          <c:idx val="0"/>
          <c:order val="0"/>
          <c:cat>
            <c:strRef>
              <c:f>Folha1!$A$12:$A$21</c:f>
              <c:strCache>
                <c:ptCount val="10"/>
                <c:pt idx="0">
                  <c:v>Japão</c:v>
                </c:pt>
                <c:pt idx="1">
                  <c:v>Grécia</c:v>
                </c:pt>
                <c:pt idx="2">
                  <c:v>Alemanha</c:v>
                </c:pt>
                <c:pt idx="3">
                  <c:v>China</c:v>
                </c:pt>
                <c:pt idx="4">
                  <c:v>EUA</c:v>
                </c:pt>
                <c:pt idx="5">
                  <c:v>UK</c:v>
                </c:pt>
                <c:pt idx="6">
                  <c:v>Noruega</c:v>
                </c:pt>
                <c:pt idx="7">
                  <c:v>Coreia Sul</c:v>
                </c:pt>
                <c:pt idx="8">
                  <c:v>Dinamarca</c:v>
                </c:pt>
                <c:pt idx="9">
                  <c:v>Hong Kong</c:v>
                </c:pt>
              </c:strCache>
            </c:strRef>
          </c:cat>
          <c:val>
            <c:numRef>
              <c:f>Folha1!$B$12:$B$21</c:f>
              <c:numCache>
                <c:formatCode>General</c:formatCode>
                <c:ptCount val="10"/>
                <c:pt idx="0">
                  <c:v>131</c:v>
                </c:pt>
                <c:pt idx="1">
                  <c:v>118</c:v>
                </c:pt>
                <c:pt idx="2">
                  <c:v>85</c:v>
                </c:pt>
                <c:pt idx="3">
                  <c:v>67</c:v>
                </c:pt>
                <c:pt idx="4">
                  <c:v>42</c:v>
                </c:pt>
                <c:pt idx="5">
                  <c:v>40</c:v>
                </c:pt>
                <c:pt idx="6">
                  <c:v>33</c:v>
                </c:pt>
                <c:pt idx="7">
                  <c:v>29</c:v>
                </c:pt>
                <c:pt idx="8">
                  <c:v>26</c:v>
                </c:pt>
                <c:pt idx="9">
                  <c:v>23</c:v>
                </c:pt>
              </c:numCache>
            </c:numRef>
          </c:val>
        </c:ser>
        <c:dLbls/>
        <c:axId val="62596992"/>
        <c:axId val="62598528"/>
      </c:barChart>
      <c:catAx>
        <c:axId val="62596992"/>
        <c:scaling>
          <c:orientation val="minMax"/>
        </c:scaling>
        <c:axPos val="l"/>
        <c:tickLblPos val="nextTo"/>
        <c:crossAx val="62598528"/>
        <c:crosses val="autoZero"/>
        <c:auto val="1"/>
        <c:lblAlgn val="ctr"/>
        <c:lblOffset val="100"/>
      </c:catAx>
      <c:valAx>
        <c:axId val="62598528"/>
        <c:scaling>
          <c:orientation val="minMax"/>
        </c:scaling>
        <c:axPos val="b"/>
        <c:majorGridlines/>
        <c:numFmt formatCode="General" sourceLinked="1"/>
        <c:tickLblPos val="nextTo"/>
        <c:crossAx val="625969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600"/>
      </a:pPr>
      <a:endParaRPr lang="pt-P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4F81BD">
                <a:alpha val="80000"/>
              </a:srgbClr>
            </a:solidFill>
          </c:spPr>
          <c:cat>
            <c:strRef>
              <c:f>Folha1!$A$1:$A$8</c:f>
              <c:strCache>
                <c:ptCount val="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</c:strCache>
            </c:strRef>
          </c:cat>
          <c:val>
            <c:numRef>
              <c:f>Folha1!$B$1:$B$8</c:f>
              <c:numCache>
                <c:formatCode>0.00%</c:formatCode>
                <c:ptCount val="8"/>
                <c:pt idx="0">
                  <c:v>0.4850000000000001</c:v>
                </c:pt>
                <c:pt idx="1">
                  <c:v>0.53080000000000005</c:v>
                </c:pt>
                <c:pt idx="2">
                  <c:v>0.43540000000000006</c:v>
                </c:pt>
                <c:pt idx="3">
                  <c:v>0.46400000000000002</c:v>
                </c:pt>
                <c:pt idx="4">
                  <c:v>0.50549999999999984</c:v>
                </c:pt>
                <c:pt idx="5">
                  <c:v>0.5554</c:v>
                </c:pt>
                <c:pt idx="6">
                  <c:v>0.44410000000000005</c:v>
                </c:pt>
                <c:pt idx="7">
                  <c:v>0.55470000000000008</c:v>
                </c:pt>
              </c:numCache>
            </c:numRef>
          </c:val>
        </c:ser>
        <c:dLbls/>
        <c:axId val="62444288"/>
        <c:axId val="62445824"/>
      </c:barChart>
      <c:catAx>
        <c:axId val="62444288"/>
        <c:scaling>
          <c:orientation val="minMax"/>
        </c:scaling>
        <c:axPos val="b"/>
        <c:tickLblPos val="nextTo"/>
        <c:crossAx val="62445824"/>
        <c:crosses val="autoZero"/>
        <c:auto val="1"/>
        <c:lblAlgn val="ctr"/>
        <c:lblOffset val="100"/>
      </c:catAx>
      <c:valAx>
        <c:axId val="62445824"/>
        <c:scaling>
          <c:orientation val="minMax"/>
        </c:scaling>
        <c:axPos val="l"/>
        <c:majorGridlines/>
        <c:numFmt formatCode="0.00%" sourceLinked="1"/>
        <c:tickLblPos val="nextTo"/>
        <c:crossAx val="62444288"/>
        <c:crosses val="autoZero"/>
        <c:crossBetween val="between"/>
      </c:valAx>
    </c:plotArea>
    <c:plotVisOnly val="1"/>
    <c:dispBlanksAs val="gap"/>
  </c:chart>
  <c:spPr>
    <a:solidFill>
      <a:srgbClr val="FFFFFF">
        <a:alpha val="78039"/>
      </a:srgbClr>
    </a:soli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pieChart>
        <c:varyColors val="1"/>
        <c:ser>
          <c:idx val="0"/>
          <c:order val="0"/>
          <c:tx>
            <c:v>Série1</c:v>
          </c:tx>
          <c:dPt>
            <c:idx val="0"/>
            <c:spPr>
              <a:solidFill>
                <a:srgbClr val="4572A7"/>
              </a:solidFill>
              <a:ln>
                <a:noFill/>
              </a:ln>
            </c:spPr>
          </c:dPt>
          <c:dPt>
            <c:idx val="1"/>
            <c:spPr>
              <a:solidFill>
                <a:srgbClr val="AA4643"/>
              </a:solidFill>
              <a:ln>
                <a:noFill/>
              </a:ln>
            </c:spPr>
          </c:dPt>
          <c:dPt>
            <c:idx val="2"/>
            <c:spPr>
              <a:solidFill>
                <a:srgbClr val="89A54E"/>
              </a:solidFill>
              <a:ln>
                <a:noFill/>
              </a:ln>
            </c:spPr>
          </c:dPt>
          <c:dPt>
            <c:idx val="3"/>
            <c:spPr>
              <a:solidFill>
                <a:srgbClr val="71588F"/>
              </a:solidFill>
              <a:ln>
                <a:noFill/>
              </a:ln>
            </c:spPr>
          </c:dPt>
          <c:dPt>
            <c:idx val="4"/>
            <c:spPr>
              <a:solidFill>
                <a:srgbClr val="4198AF"/>
              </a:solidFill>
              <a:ln>
                <a:noFill/>
              </a:ln>
            </c:spPr>
          </c:dPt>
          <c:dPt>
            <c:idx val="5"/>
            <c:spPr>
              <a:solidFill>
                <a:srgbClr val="DB843D"/>
              </a:solidFill>
              <a:ln>
                <a:noFill/>
              </a:ln>
            </c:spPr>
          </c:dPt>
          <c:dPt>
            <c:idx val="6"/>
            <c:spPr>
              <a:solidFill>
                <a:srgbClr val="93A9CF"/>
              </a:solidFill>
              <a:ln>
                <a:noFill/>
              </a:ln>
            </c:spPr>
          </c:dPt>
          <c:dPt>
            <c:idx val="7"/>
            <c:spPr>
              <a:solidFill>
                <a:srgbClr val="D19392"/>
              </a:solidFill>
              <a:ln>
                <a:noFill/>
              </a:ln>
            </c:spPr>
          </c:dPt>
          <c:dLbls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pt-PT" sz="10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pt-PT"/>
              </a:p>
            </c:txPr>
            <c:showVal val="1"/>
            <c:showLeaderLines val="1"/>
          </c:dLbls>
          <c:cat>
            <c:strLit>
              <c:ptCount val="8"/>
              <c:pt idx="0">
                <c:v>Colisão</c:v>
              </c:pt>
              <c:pt idx="1">
                <c:v>Contacto</c:v>
              </c:pt>
              <c:pt idx="2">
                <c:v>Afundamento</c:v>
              </c:pt>
              <c:pt idx="3">
                <c:v>Fogo/Explosão</c:v>
              </c:pt>
              <c:pt idx="4">
                <c:v>Destroçado</c:v>
              </c:pt>
              <c:pt idx="5">
                <c:v>Falha casco/máquina</c:v>
              </c:pt>
              <c:pt idx="6">
                <c:v>Desaparecido</c:v>
              </c:pt>
              <c:pt idx="7">
                <c:v>Outras</c:v>
              </c:pt>
            </c:strLit>
          </c:cat>
          <c:val>
            <c:numLit>
              <c:formatCode>General</c:formatCode>
              <c:ptCount val="8"/>
              <c:pt idx="0">
                <c:v>190</c:v>
              </c:pt>
              <c:pt idx="1">
                <c:v>34</c:v>
              </c:pt>
              <c:pt idx="2">
                <c:v>778</c:v>
              </c:pt>
              <c:pt idx="3">
                <c:v>233</c:v>
              </c:pt>
              <c:pt idx="4">
                <c:v>286</c:v>
              </c:pt>
              <c:pt idx="5">
                <c:v>33</c:v>
              </c:pt>
              <c:pt idx="6">
                <c:v>6</c:v>
              </c:pt>
              <c:pt idx="7">
                <c:v>26</c:v>
              </c:pt>
            </c:numLit>
          </c:val>
        </c:ser>
        <c:dLbls/>
        <c:firstSliceAng val="0"/>
      </c:pieChart>
      <c:spPr>
        <a:noFill/>
        <a:ln>
          <a:noFill/>
        </a:ln>
      </c:spPr>
    </c:plotArea>
    <c:legend>
      <c:legendPos val="b"/>
      <c:layout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pt-PT" sz="10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pt-PT"/>
        </a:p>
      </c:txPr>
    </c:legend>
    <c:plotVisOnly val="1"/>
    <c:dispBlanksAs val="zero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PT" sz="1000" b="0" i="0" u="none" strike="noStrike" kern="1200" baseline="0">
          <a:solidFill>
            <a:srgbClr val="000000"/>
          </a:solidFill>
          <a:latin typeface="Calibri"/>
        </a:defRPr>
      </a:pPr>
      <a:endParaRPr lang="pt-PT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00B0F0">
                  <a:alpha val="69020"/>
                </a:srgbClr>
              </a:solidFill>
            </c:spPr>
          </c:dPt>
          <c:dPt>
            <c:idx val="1"/>
            <c:spPr>
              <a:solidFill>
                <a:srgbClr val="FF0000">
                  <a:alpha val="74902"/>
                </a:srgbClr>
              </a:solidFill>
            </c:spPr>
          </c:dPt>
          <c:dPt>
            <c:idx val="2"/>
            <c:spPr>
              <a:solidFill>
                <a:srgbClr val="88F280">
                  <a:alpha val="74118"/>
                </a:srgbClr>
              </a:solidFill>
            </c:spPr>
          </c:dPt>
          <c:val>
            <c:numRef>
              <c:f>Folha2!$B$2:$B$4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dLbls/>
        <c:firstSliceAng val="0"/>
        <c:holeSize val="50"/>
      </c:doughnutChart>
    </c:plotArea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00B0F0">
                  <a:alpha val="69020"/>
                </a:srgbClr>
              </a:solidFill>
            </c:spPr>
          </c:dPt>
          <c:dPt>
            <c:idx val="1"/>
            <c:spPr>
              <a:solidFill>
                <a:srgbClr val="FF0000">
                  <a:alpha val="74902"/>
                </a:srgbClr>
              </a:solidFill>
            </c:spPr>
          </c:dPt>
          <c:dPt>
            <c:idx val="2"/>
            <c:spPr>
              <a:solidFill>
                <a:srgbClr val="88F280">
                  <a:alpha val="74118"/>
                </a:srgbClr>
              </a:solidFill>
            </c:spPr>
          </c:dPt>
          <c:val>
            <c:numRef>
              <c:f>Folha2!$B$2:$B$4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dLbls/>
        <c:firstSliceAng val="0"/>
        <c:holeSize val="50"/>
      </c:doughnutChart>
    </c:plotArea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t-PT"/>
          </a:p>
        </p:txBody>
      </p:sp>
      <p:sp>
        <p:nvSpPr>
          <p:cNvPr id="3" name="Marcador de Posição da Dat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2B14AAF-7714-4957-A647-FE053F2BC39A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Posição de Notas 4"/>
          <p:cNvSpPr txBox="1">
            <a:spLocks noGrp="1"/>
          </p:cNvSpPr>
          <p:nvPr>
            <p:ph type="body" sz="quarter" idx="3"/>
          </p:nvPr>
        </p:nvSpPr>
        <p:spPr>
          <a:xfrm>
            <a:off x="685800" y="4625420"/>
            <a:ext cx="5486400" cy="43819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 txBox="1">
            <a:spLocks noGrp="1"/>
          </p:cNvSpPr>
          <p:nvPr>
            <p:ph type="ftr" sz="quarter" idx="4"/>
          </p:nvPr>
        </p:nvSpPr>
        <p:spPr>
          <a:xfrm>
            <a:off x="0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5AD365B-87A3-4EBE-92D1-B9136DD87D31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91289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t-PT" baseline="0" dirty="0" smtClean="0"/>
              <a:t>A maior evolução das sociedades humanas deu-se na </a:t>
            </a:r>
            <a:r>
              <a:rPr lang="pt-PT" baseline="0" dirty="0" smtClean="0"/>
              <a:t>transição</a:t>
            </a:r>
            <a:r>
              <a:rPr lang="pt-PT" baseline="0" smtClean="0"/>
              <a:t>, há </a:t>
            </a:r>
            <a:r>
              <a:rPr lang="pt-PT" baseline="0" dirty="0" smtClean="0"/>
              <a:t>10.000 anos atrás, na mudança do paleolítico para o neolítico, quando o homem se fixou pela primeira vez à terra e inventou a agricultura, a escrita e a roda. </a:t>
            </a:r>
          </a:p>
          <a:p>
            <a:pPr lvl="0"/>
            <a:r>
              <a:rPr lang="pt-PT" baseline="0" dirty="0" smtClean="0"/>
              <a:t>No mar o ser humano continua a ser um nómada-pescador-</a:t>
            </a:r>
            <a:r>
              <a:rPr lang="pt-PT" baseline="0" dirty="0" err="1" smtClean="0"/>
              <a:t>coletor</a:t>
            </a:r>
            <a:r>
              <a:rPr lang="pt-PT" baseline="0" dirty="0" smtClean="0"/>
              <a:t>. Será neste século que o homem se fixará na vastidão dos Oceanos? Estará a humanidade à beira de outro salto civilizacional, para um novo modelo </a:t>
            </a:r>
            <a:r>
              <a:rPr lang="pt-PT" baseline="0" dirty="0" err="1" smtClean="0"/>
              <a:t>Oceanocêntrico</a:t>
            </a:r>
            <a:r>
              <a:rPr lang="pt-PT" baseline="0" dirty="0" smtClean="0"/>
              <a:t>?</a:t>
            </a:r>
            <a:r>
              <a:rPr lang="pt-PT" dirty="0" smtClean="0"/>
              <a:t> </a:t>
            </a:r>
            <a:endParaRPr lang="pt-PT" baseline="0" dirty="0" smtClean="0"/>
          </a:p>
          <a:p>
            <a:pPr lvl="0"/>
            <a:r>
              <a:rPr lang="pt-PT" baseline="0" dirty="0" smtClean="0"/>
              <a:t>Estamos em crer que sim e o ISCIA quer estar na linha da frente desse despertar, daí a nossa presença neste </a:t>
            </a:r>
            <a:r>
              <a:rPr lang="pt-PT" baseline="0" dirty="0" err="1" smtClean="0"/>
              <a:t>forum</a:t>
            </a:r>
            <a:r>
              <a:rPr lang="pt-PT" baseline="0" dirty="0" smtClean="0"/>
              <a:t>.</a:t>
            </a:r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F6B327-F654-43F1-A46E-A7833F9AF75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noProof="0" dirty="0" smtClean="0"/>
              <a:t>Quando todas as medidas de prevenção anteriores falham, e os acidentes acontecem, a preocupação imediata será reagir o mais cedo e da forma mais extensa e completa possível, minimizando perdas e consequências. Sendo assim é absolutamente essencial que a tripulação esteja bem treinada e rotinada nos aspectos de segurança. Um exemplo negativo disso foi o recente caso do Costa Concordia. O registo histórico dos acidentes marítimos mostra que quando se torna impossível controlar a situação logo </a:t>
            </a:r>
            <a:r>
              <a:rPr lang="pt-PT" i="1" baseline="0" noProof="0" dirty="0" err="1" smtClean="0"/>
              <a:t>ab</a:t>
            </a:r>
            <a:r>
              <a:rPr lang="pt-PT" i="1" baseline="0" noProof="0" dirty="0" smtClean="0"/>
              <a:t> </a:t>
            </a:r>
            <a:r>
              <a:rPr lang="pt-PT" i="1" baseline="0" noProof="0" dirty="0" err="1" smtClean="0"/>
              <a:t>initio</a:t>
            </a:r>
            <a:r>
              <a:rPr lang="pt-PT" baseline="0" noProof="0" dirty="0" smtClean="0"/>
              <a:t>, os resultados são normalmente catastróficos, com perdas materiais e pessoais graves e não raras vezes com consequências ambientais significativas. Nesta situação, extrema, dar-se-á início a uma operação de salvamento, recuperação e ou combate contra a poluição que possa resultar do acidente.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Como</a:t>
            </a:r>
            <a:r>
              <a:rPr lang="pt-PT" baseline="0" dirty="0" smtClean="0"/>
              <a:t> se pode constatar neste slide, a percentagem de navios perdidos aumentou entre 2006 e 2010.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9016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Uma das consequências mais nocivas para a economia, para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ambiente e para  </a:t>
            </a:r>
            <a:r>
              <a:rPr lang="pt-PT" dirty="0" smtClean="0"/>
              <a:t>a população em geral, são os danos ambientais resultantes dos acidentes.</a:t>
            </a:r>
          </a:p>
          <a:p>
            <a:r>
              <a:rPr lang="pt-PT" dirty="0" smtClean="0"/>
              <a:t>Pode-se facilmente constatar, no slide,</a:t>
            </a:r>
            <a:r>
              <a:rPr lang="pt-PT" baseline="0" dirty="0" smtClean="0"/>
              <a:t> </a:t>
            </a:r>
            <a:r>
              <a:rPr lang="pt-PT" dirty="0" smtClean="0"/>
              <a:t>a dimensão da poluição provocado pelo</a:t>
            </a:r>
            <a:r>
              <a:rPr lang="pt-PT" baseline="0" dirty="0" smtClean="0"/>
              <a:t> afundamento do </a:t>
            </a:r>
            <a:r>
              <a:rPr lang="pt-PT" baseline="0" dirty="0" err="1" smtClean="0"/>
              <a:t>Prestige</a:t>
            </a:r>
            <a:r>
              <a:rPr lang="pt-PT" baseline="0" dirty="0" smtClean="0"/>
              <a:t> em 2002.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791243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noProof="0" dirty="0" smtClean="0"/>
              <a:t>Iremos agora, olhar para a segurança numa perspectiva de protecção,</a:t>
            </a:r>
            <a:r>
              <a:rPr lang="pt-PT" baseline="0" noProof="0" dirty="0" smtClean="0"/>
              <a:t> ou </a:t>
            </a:r>
            <a:r>
              <a:rPr lang="pt-PT" baseline="0" noProof="0" dirty="0" err="1" smtClean="0"/>
              <a:t>security</a:t>
            </a:r>
            <a:r>
              <a:rPr lang="pt-PT" baseline="0" noProof="0" dirty="0" smtClean="0"/>
              <a:t> no conceito anglo-saxónico. 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O fim último da protecção é </a:t>
            </a:r>
            <a:r>
              <a:rPr lang="pt-PT" noProof="0" dirty="0" smtClean="0"/>
              <a:t>contrariar actos intencionais que possam colocar em risco a </a:t>
            </a:r>
            <a:r>
              <a:rPr lang="pt-PT" noProof="0" dirty="0" err="1" smtClean="0"/>
              <a:t>atividade</a:t>
            </a:r>
            <a:r>
              <a:rPr lang="pt-PT" noProof="0" dirty="0" smtClean="0"/>
              <a:t> marítima.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O ciclo da protecção tem que estar necessariamente enquadrado por um ordenamento jurídico internacional, importante para um espaço aberto onde circulam todo o tipo de atores.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As convenções mais relevantes são a Convenção sobre a lei dos mares de 1982, as convenções sobre actos ilegais contra a actividade marítima de 1988 e o ISPS </a:t>
            </a:r>
            <a:r>
              <a:rPr lang="pt-PT" baseline="0" noProof="0" dirty="0" err="1" smtClean="0"/>
              <a:t>code</a:t>
            </a:r>
            <a:r>
              <a:rPr lang="pt-PT" baseline="0" noProof="0" dirty="0" smtClean="0"/>
              <a:t> de 2004 (</a:t>
            </a:r>
            <a:r>
              <a:rPr lang="pt-PT" i="1" noProof="0" dirty="0" err="1" smtClean="0">
                <a:effectLst/>
              </a:rPr>
              <a:t>International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Ship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and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Port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Facílity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Security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Code</a:t>
            </a:r>
            <a:r>
              <a:rPr lang="pt-PT" i="1" noProof="0" dirty="0" smtClean="0">
                <a:effectLst/>
              </a:rPr>
              <a:t>).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i="0" baseline="0" noProof="0" dirty="0" smtClean="0">
                <a:effectLst/>
              </a:rPr>
              <a:t>Sendo a protecção uma medida de mitigação de uma ameaça, importa perceber quem são os atores que podem pelas suas motivações e </a:t>
            </a:r>
            <a:r>
              <a:rPr lang="pt-PT" i="0" baseline="0" noProof="0" dirty="0" err="1" smtClean="0">
                <a:effectLst/>
              </a:rPr>
              <a:t>ações</a:t>
            </a:r>
            <a:r>
              <a:rPr lang="pt-PT" i="0" baseline="0" noProof="0" dirty="0" smtClean="0">
                <a:effectLst/>
              </a:rPr>
              <a:t> colocar em risco para a </a:t>
            </a:r>
            <a:r>
              <a:rPr lang="pt-PT" i="0" baseline="0" noProof="0" dirty="0" err="1" smtClean="0">
                <a:effectLst/>
              </a:rPr>
              <a:t>atividade</a:t>
            </a:r>
            <a:r>
              <a:rPr lang="pt-PT" i="0" baseline="0" noProof="0" dirty="0" smtClean="0">
                <a:effectLst/>
              </a:rPr>
              <a:t> marítima.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i="0" baseline="0" noProof="0" dirty="0" smtClean="0">
                <a:effectLst/>
              </a:rPr>
              <a:t>Uma vez percebidas as motivações e o modo de operação destes, importará fazer uma análise do risco que contribuirá de forma decisiva para </a:t>
            </a:r>
            <a:r>
              <a:rPr lang="pt-PT" i="0" baseline="0" noProof="0" dirty="0" err="1" smtClean="0">
                <a:effectLst/>
              </a:rPr>
              <a:t>selecionar</a:t>
            </a:r>
            <a:r>
              <a:rPr lang="pt-PT" i="0" baseline="0" noProof="0" dirty="0" smtClean="0">
                <a:effectLst/>
              </a:rPr>
              <a:t>  as medidas de </a:t>
            </a:r>
            <a:r>
              <a:rPr lang="pt-PT" i="0" baseline="0" noProof="0" dirty="0" err="1" smtClean="0">
                <a:effectLst/>
              </a:rPr>
              <a:t>proteção</a:t>
            </a:r>
            <a:r>
              <a:rPr lang="pt-PT" i="0" baseline="0" noProof="0" dirty="0" smtClean="0">
                <a:effectLst/>
              </a:rPr>
              <a:t>. Naturalmente, da eficácia destas, ou não, se criará um processo que realimente  o ciclo.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i="0" baseline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dirty="0" smtClean="0"/>
          </a:p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89A1AF-7306-4864-B231-43B9FD09403E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Uma das </a:t>
            </a:r>
            <a:r>
              <a:rPr lang="pt-PT" baseline="0" dirty="0" smtClean="0"/>
              <a:t>ameaças potencialmente mais perigosas à </a:t>
            </a:r>
            <a:r>
              <a:rPr lang="pt-PT" baseline="0" dirty="0" err="1" smtClean="0"/>
              <a:t>atividade</a:t>
            </a:r>
            <a:r>
              <a:rPr lang="pt-PT" baseline="0" dirty="0" smtClean="0"/>
              <a:t> marítima é o terrorismo.</a:t>
            </a:r>
            <a:endParaRPr lang="pt-PT" dirty="0" smtClean="0"/>
          </a:p>
          <a:p>
            <a:r>
              <a:rPr lang="pt-PT" dirty="0" smtClean="0"/>
              <a:t>Quando foi capturado em Novembro de 2002, </a:t>
            </a:r>
            <a:r>
              <a:rPr lang="pt-PT" dirty="0" err="1" smtClean="0"/>
              <a:t>Abd</a:t>
            </a:r>
            <a:r>
              <a:rPr lang="pt-PT" dirty="0" smtClean="0"/>
              <a:t> al-</a:t>
            </a:r>
            <a:r>
              <a:rPr lang="pt-PT" dirty="0" err="1" smtClean="0"/>
              <a:t>Rahim</a:t>
            </a:r>
            <a:r>
              <a:rPr lang="pt-PT" baseline="0" dirty="0" smtClean="0"/>
              <a:t> al-</a:t>
            </a:r>
            <a:r>
              <a:rPr lang="pt-PT" baseline="0" dirty="0" err="1" smtClean="0"/>
              <a:t>Nashiri</a:t>
            </a:r>
            <a:r>
              <a:rPr lang="pt-PT" dirty="0" smtClean="0"/>
              <a:t>, o chefe de operações da Al </a:t>
            </a:r>
            <a:r>
              <a:rPr lang="pt-PT" dirty="0" err="1" smtClean="0"/>
              <a:t>Qaida</a:t>
            </a:r>
            <a:r>
              <a:rPr lang="pt-PT" dirty="0" smtClean="0"/>
              <a:t> tinha desenvolvido uma estratégia de ataque à navegação mercante Ocidental que passava por: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t-PT" dirty="0" smtClean="0"/>
              <a:t>Abalroar navios vulneráveis</a:t>
            </a:r>
            <a:r>
              <a:rPr lang="pt-PT" baseline="0" dirty="0" smtClean="0"/>
              <a:t> no mar;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t-PT" baseline="0" dirty="0" smtClean="0"/>
              <a:t>Explodir com navios de média dimensão nos portos;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t-PT" baseline="0" dirty="0" smtClean="0"/>
              <a:t>Atacar superpetroleiros, por ar, com pequenas avionetas carregadas com explosivos;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t-PT" baseline="0" dirty="0" smtClean="0"/>
              <a:t>Atacar navios nos portos com mergulhadores, ou equipas de demolição.</a:t>
            </a:r>
          </a:p>
          <a:p>
            <a:pPr marL="171450" indent="-171450">
              <a:buFont typeface="Arial" pitchFamily="34" charset="0"/>
              <a:buChar char="•"/>
            </a:pPr>
            <a:endParaRPr lang="pt-PT" baseline="0" dirty="0" smtClean="0"/>
          </a:p>
          <a:p>
            <a:r>
              <a:rPr lang="pt-PT" baseline="0" dirty="0" err="1" smtClean="0"/>
              <a:t>Samud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Hamid</a:t>
            </a:r>
            <a:r>
              <a:rPr lang="pt-PT" baseline="0" dirty="0" smtClean="0"/>
              <a:t> al-</a:t>
            </a:r>
            <a:r>
              <a:rPr lang="pt-PT" baseline="0" dirty="0" err="1" smtClean="0"/>
              <a:t>Utaibi</a:t>
            </a:r>
            <a:r>
              <a:rPr lang="pt-PT" baseline="0" dirty="0" smtClean="0"/>
              <a:t> que </a:t>
            </a:r>
            <a:r>
              <a:rPr lang="pt-PT" baseline="0" dirty="0" err="1" smtClean="0"/>
              <a:t>susbtituiu</a:t>
            </a:r>
            <a:r>
              <a:rPr lang="pt-PT" baseline="0" dirty="0" smtClean="0"/>
              <a:t> al-</a:t>
            </a:r>
            <a:r>
              <a:rPr lang="pt-PT" baseline="0" dirty="0" err="1" smtClean="0"/>
              <a:t>Nashiri</a:t>
            </a:r>
            <a:r>
              <a:rPr lang="pt-PT" baseline="0" dirty="0" smtClean="0"/>
              <a:t> teve um papel </a:t>
            </a:r>
            <a:r>
              <a:rPr lang="pt-PT" baseline="0" dirty="0" err="1" smtClean="0"/>
              <a:t>ativo</a:t>
            </a:r>
            <a:r>
              <a:rPr lang="pt-PT" baseline="0" dirty="0" smtClean="0"/>
              <a:t> e relevante nos ataques ao USS Cole em 2000 e ao Petroleiro Francês </a:t>
            </a:r>
            <a:r>
              <a:rPr lang="pt-PT" baseline="0" dirty="0" err="1" smtClean="0"/>
              <a:t>Limburg</a:t>
            </a:r>
            <a:r>
              <a:rPr lang="pt-PT" baseline="0" dirty="0" smtClean="0"/>
              <a:t>, em 2002.</a:t>
            </a:r>
          </a:p>
          <a:p>
            <a:endParaRPr lang="pt-PT" baseline="0" dirty="0" smtClean="0"/>
          </a:p>
          <a:p>
            <a:r>
              <a:rPr lang="pt-PT" baseline="0" dirty="0" smtClean="0"/>
              <a:t>Em 2008 um grupo de terroristas de origem paquistanesa assaltou um navio mercante tendo-o usado como veículo de penetração em Mumbai, Índia, perpetrando um ataque anfíbio mortal à cidade.</a:t>
            </a:r>
          </a:p>
          <a:p>
            <a:r>
              <a:rPr lang="pt-PT" baseline="0" dirty="0" smtClean="0"/>
              <a:t>Este ataque levantou enormes preocupações em todo mundo, pois sabe-se que a Al </a:t>
            </a:r>
            <a:r>
              <a:rPr lang="pt-PT" baseline="0" dirty="0" err="1" smtClean="0"/>
              <a:t>Qaida</a:t>
            </a:r>
            <a:r>
              <a:rPr lang="pt-PT" baseline="0" dirty="0" smtClean="0"/>
              <a:t> pretende desenvolver uma frota de navios e tripulantes para expandir o seu teatro e leque de operações.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A NATO realiza desde Outubro de 2001 a operação Active </a:t>
            </a:r>
            <a:r>
              <a:rPr lang="pt-PT" baseline="0" dirty="0" err="1" smtClean="0"/>
              <a:t>Endeavour</a:t>
            </a:r>
            <a:r>
              <a:rPr lang="pt-PT" baseline="0" dirty="0" smtClean="0"/>
              <a:t> contra o terrorismo no Mediterrâneo, onde participam regularmente fragatas e submarinos portugueses.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022995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noProof="0" dirty="0" smtClean="0"/>
              <a:t>Outro flagelo dos tempos modernos é a pirataria. </a:t>
            </a:r>
          </a:p>
          <a:p>
            <a:pPr rtl="0"/>
            <a:r>
              <a:rPr lang="pt-PT" baseline="0" noProof="0" dirty="0" smtClean="0"/>
              <a:t>Limitações no quadro legal internacional e o respeito pelas fronteiras dos Estados falhados tem evitado um combate mais eficaz contra este tipo de ameaças. </a:t>
            </a:r>
          </a:p>
          <a:p>
            <a:pPr rtl="0"/>
            <a:r>
              <a:rPr lang="pt-PT" baseline="0" noProof="0" dirty="0" smtClean="0"/>
              <a:t>A União Europeia e a NATO tem desenvolvido acções permanentes no Oceano Índico, no âmbito de duas operações paralelas, a operação Atalanta (UE) e a operação </a:t>
            </a:r>
            <a:r>
              <a:rPr lang="pt-PT" baseline="0" noProof="0" dirty="0" err="1" smtClean="0"/>
              <a:t>Ocean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Shield</a:t>
            </a:r>
            <a:r>
              <a:rPr lang="pt-PT" baseline="0" noProof="0" dirty="0" smtClean="0"/>
              <a:t> (NATO). A Marinha portuguesa já participou diversas vezes nestas operações tendo a responsabilidade de as comandar por duas vezes.</a:t>
            </a:r>
          </a:p>
          <a:p>
            <a:pPr rtl="0"/>
            <a:r>
              <a:rPr lang="pt-PT" baseline="0" noProof="0" dirty="0" smtClean="0"/>
              <a:t>As modalidades de </a:t>
            </a:r>
            <a:r>
              <a:rPr lang="pt-PT" baseline="0" noProof="0" dirty="0" err="1" smtClean="0"/>
              <a:t>ação</a:t>
            </a:r>
            <a:r>
              <a:rPr lang="pt-PT" baseline="0" noProof="0" dirty="0" smtClean="0"/>
              <a:t> usadas são as de pesquisa de áreas e a de protecção de comboios.</a:t>
            </a:r>
          </a:p>
          <a:p>
            <a:pPr rtl="0"/>
            <a:r>
              <a:rPr lang="pt-PT" baseline="0" noProof="0" dirty="0" smtClean="0"/>
              <a:t>Outros países como a Rússia, a China, a Índia e o Japão também têm também desenvolvido operações contra a pirataria.</a:t>
            </a:r>
          </a:p>
          <a:p>
            <a:pPr rtl="0"/>
            <a:r>
              <a:rPr lang="pt-PT" baseline="0" noProof="0" dirty="0" smtClean="0"/>
              <a:t>As medidas de </a:t>
            </a:r>
            <a:r>
              <a:rPr lang="pt-PT" baseline="0" noProof="0" dirty="0" err="1" smtClean="0"/>
              <a:t>proteção</a:t>
            </a:r>
            <a:r>
              <a:rPr lang="pt-PT" baseline="0" noProof="0" dirty="0" smtClean="0"/>
              <a:t> mais usadas pela Marinha mercante são medidas passivas, quer sejam estas os compartimento de refúgio a bordo, ou os dipositivos </a:t>
            </a:r>
            <a:r>
              <a:rPr lang="pt-PT" baseline="0" noProof="0" dirty="0" err="1" smtClean="0"/>
              <a:t>anti-abordagem</a:t>
            </a:r>
            <a:r>
              <a:rPr lang="pt-PT" baseline="0" noProof="0" dirty="0" smtClean="0"/>
              <a:t>. Alguma navegação mercante já utilizou grupos armados para defesa própria.</a:t>
            </a:r>
          </a:p>
          <a:p>
            <a:pPr rtl="0"/>
            <a:endParaRPr lang="pt-PT" baseline="0" noProof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991327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se poderá ver pelo</a:t>
            </a:r>
            <a:r>
              <a:rPr lang="pt-PT" baseline="0" dirty="0" smtClean="0"/>
              <a:t> slide, este fenómeno está para ficar e tornar-se-á mais sofisticado nos meios e tácticas utilizadas.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12950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dirty="0" smtClean="0"/>
              <a:t>Por</a:t>
            </a:r>
            <a:r>
              <a:rPr lang="pt-PT" baseline="0" dirty="0" smtClean="0"/>
              <a:t> fim o último elemento que contribui para a segurança marítima, numa visão holística é o Sistema de Busca e Salvamento Marítimo.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dirty="0" smtClean="0"/>
              <a:t>O fim deste é a preservação da vida humana quando em perigo no mar.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lang="pt-PT" baseline="0" dirty="0" smtClean="0"/>
              <a:t>Uma acção de Busca e Salvamento tem 3 fases distintas, o alerta que despoleta todo o processo, a sobrevivência dos náufragos por recurso a meios próprios pelo tempo necessário para que o salvamento se efectue e a acção propriamente dita de busca e salvamento. 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dirty="0" smtClean="0"/>
              <a:t>Central a este processo são o MRCC, as autoridades costeiras, as autoridades portuárias e a protecção civil.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dirty="0" smtClean="0"/>
              <a:t>É de referir que a taxa de sucesso da GC dos EUA, um dos serviços mais proficientes nesta área é de 93%, sendo a Portuguesa de 95%.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C06E71-45F7-4B5C-9792-8C70713C18A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As áreas de busca e salvamento estão</a:t>
            </a:r>
            <a:r>
              <a:rPr lang="pt-PT" baseline="0" dirty="0" smtClean="0"/>
              <a:t> definidas pela convenção SAR das NU de 1979, com actualizações recentes, conforme a figura do slide. Todas as áreas de busca e salvamento tem um centro responsável pela coordenação das actividades de socorro.</a:t>
            </a:r>
          </a:p>
          <a:p>
            <a:r>
              <a:rPr lang="pt-PT" baseline="0" dirty="0" smtClean="0"/>
              <a:t>A área de responsabilidade nacional é das maiores do Mundo e mede 63 vez a superfície do território nacional.</a:t>
            </a:r>
          </a:p>
          <a:p>
            <a:r>
              <a:rPr lang="pt-PT" baseline="0" dirty="0" smtClean="0"/>
              <a:t>O Centro de coordenação é em Lisboa e está sob responsabilidade da Marinha.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A Marinha, tem um dispositivo de 12 navios/365 dias do ano, em permanência, estrategicamente colocados na área, com prontidão imediata para permitir o socorro a qualquer ponto desta em menos de 24 horas, caso não se consiga fazer por outra via. Nos últimos seis anos foram realizadas 4597 </a:t>
            </a:r>
            <a:r>
              <a:rPr lang="pt-PT" baseline="0" dirty="0" err="1" smtClean="0"/>
              <a:t>ações</a:t>
            </a:r>
            <a:r>
              <a:rPr lang="pt-PT" baseline="0" dirty="0" smtClean="0"/>
              <a:t> de busca e salvamento tendo sido salvas 2038 pessoas.</a:t>
            </a:r>
            <a:endParaRPr lang="pt-PT" dirty="0" smtClean="0"/>
          </a:p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25126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pt-PT" dirty="0" smtClean="0"/>
              <a:t>Termino assim esta apresentação esperando ter-vos transmitido uma visão integrada da </a:t>
            </a:r>
            <a:r>
              <a:rPr lang="pt-PT" smtClean="0"/>
              <a:t>segurança marítima.</a:t>
            </a:r>
            <a:endParaRPr lang="pt-PT" dirty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227A6B-43F7-4C49-B603-845A509296B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dirty="0" smtClean="0"/>
              <a:t>Hoje discutiremos aqui a segurança marítima numa </a:t>
            </a:r>
            <a:r>
              <a:rPr lang="pt-PT" dirty="0" err="1" smtClean="0"/>
              <a:t>perspetiva</a:t>
            </a:r>
            <a:r>
              <a:rPr lang="pt-PT" dirty="0" smtClean="0"/>
              <a:t> abrangente, eminentemente holística</a:t>
            </a:r>
            <a:endParaRPr lang="pt-PT" baseline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dirty="0" smtClean="0"/>
              <a:t>Para nós a</a:t>
            </a:r>
            <a:r>
              <a:rPr lang="pt-PT" dirty="0" smtClean="0"/>
              <a:t> segurança marítima, lato senso, tem </a:t>
            </a:r>
            <a:r>
              <a:rPr lang="pt-PT" baseline="0" dirty="0" smtClean="0"/>
              <a:t>três vertentes distintas, a segurança contra acidentes, a protecção contra </a:t>
            </a:r>
            <a:r>
              <a:rPr lang="pt-PT" baseline="0" dirty="0" err="1" smtClean="0"/>
              <a:t>atos</a:t>
            </a:r>
            <a:r>
              <a:rPr lang="pt-PT" baseline="0" dirty="0" smtClean="0"/>
              <a:t> intencionais e o salvamento no mar.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dirty="0" smtClean="0"/>
              <a:t>Estas três vertentes contribuem decisivamente  para o uso do mar com fins económicos mas de forma sustentável por via da </a:t>
            </a:r>
            <a:r>
              <a:rPr lang="pt-PT" baseline="0" dirty="0" err="1" smtClean="0"/>
              <a:t>proteção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ambirnte</a:t>
            </a:r>
            <a:r>
              <a:rPr lang="pt-PT" baseline="0" dirty="0" smtClean="0"/>
              <a:t>.</a:t>
            </a:r>
          </a:p>
          <a:p>
            <a:pPr marL="171450" lvl="0" indent="-171450">
              <a:buSzPct val="100000"/>
              <a:buFont typeface="Arial" pitchFamily="34"/>
              <a:buChar char="•"/>
            </a:pPr>
            <a:endParaRPr lang="pt-PT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227A6B-43F7-4C49-B603-845A509296B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A maioria das regras estabelecidas nos tratados e convenções internacionais no âmbito das NU, para o espaço marítimo, tem um carácter preventivo. 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São caso disso a Convenção SOLAS 1973 (</a:t>
            </a:r>
            <a:r>
              <a:rPr lang="pt-PT" i="1" baseline="0" noProof="0" dirty="0" err="1" smtClean="0"/>
              <a:t>Safety</a:t>
            </a:r>
            <a:r>
              <a:rPr lang="pt-PT" i="1" baseline="0" noProof="0" dirty="0" smtClean="0"/>
              <a:t> </a:t>
            </a:r>
            <a:r>
              <a:rPr lang="pt-PT" i="1" baseline="0" noProof="0" dirty="0" err="1" smtClean="0"/>
              <a:t>of</a:t>
            </a:r>
            <a:r>
              <a:rPr lang="pt-PT" i="1" baseline="0" noProof="0" dirty="0" smtClean="0"/>
              <a:t> </a:t>
            </a:r>
            <a:r>
              <a:rPr lang="pt-PT" i="1" baseline="0" noProof="0" dirty="0" err="1" smtClean="0"/>
              <a:t>Life</a:t>
            </a:r>
            <a:r>
              <a:rPr lang="pt-PT" i="1" baseline="0" noProof="0" dirty="0" smtClean="0"/>
              <a:t> </a:t>
            </a:r>
            <a:r>
              <a:rPr lang="pt-PT" i="1" baseline="0" noProof="0" dirty="0" err="1" smtClean="0"/>
              <a:t>at</a:t>
            </a:r>
            <a:r>
              <a:rPr lang="pt-PT" i="1" baseline="0" noProof="0" dirty="0" smtClean="0"/>
              <a:t> </a:t>
            </a:r>
            <a:r>
              <a:rPr lang="pt-PT" i="1" baseline="0" noProof="0" dirty="0" err="1" smtClean="0"/>
              <a:t>Sea</a:t>
            </a:r>
            <a:r>
              <a:rPr lang="pt-PT" baseline="0" noProof="0" dirty="0" smtClean="0"/>
              <a:t>), a convenção MARPOL de 1973 </a:t>
            </a:r>
            <a:r>
              <a:rPr lang="pt-PT" b="0" baseline="0" noProof="0" dirty="0" smtClean="0"/>
              <a:t>(</a:t>
            </a:r>
            <a:r>
              <a:rPr lang="pt-PT" b="0" i="1" noProof="0" dirty="0" err="1" smtClean="0">
                <a:effectLst/>
              </a:rPr>
              <a:t>International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Convention</a:t>
            </a:r>
            <a:r>
              <a:rPr lang="pt-PT" b="0" i="1" noProof="0" dirty="0" smtClean="0">
                <a:effectLst/>
              </a:rPr>
              <a:t> for </a:t>
            </a:r>
            <a:r>
              <a:rPr lang="pt-PT" b="0" i="1" noProof="0" dirty="0" err="1" smtClean="0">
                <a:effectLst/>
              </a:rPr>
              <a:t>the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Prevention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of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Pollution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from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Ships</a:t>
            </a:r>
            <a:r>
              <a:rPr lang="pt-PT" b="0" noProof="0" dirty="0" smtClean="0">
                <a:effectLst/>
              </a:rPr>
              <a:t>),</a:t>
            </a:r>
            <a:r>
              <a:rPr lang="pt-PT" b="0" baseline="0" noProof="0" dirty="0" smtClean="0">
                <a:effectLst/>
              </a:rPr>
              <a:t> </a:t>
            </a:r>
            <a:r>
              <a:rPr lang="pt-PT" baseline="0" noProof="0" dirty="0" smtClean="0"/>
              <a:t>ou a </a:t>
            </a:r>
            <a:r>
              <a:rPr lang="pt-PT" b="0" baseline="0" noProof="0" dirty="0" smtClean="0">
                <a:effectLst/>
              </a:rPr>
              <a:t>c</a:t>
            </a:r>
            <a:r>
              <a:rPr lang="pt-PT" b="0" noProof="0" dirty="0" smtClean="0">
                <a:effectLst/>
              </a:rPr>
              <a:t>onvenção</a:t>
            </a:r>
            <a:r>
              <a:rPr lang="pt-PT" b="0" baseline="0" noProof="0" dirty="0" smtClean="0">
                <a:effectLst/>
              </a:rPr>
              <a:t> STCWS de 1979 (</a:t>
            </a:r>
            <a:r>
              <a:rPr lang="pt-PT" b="0" i="1" baseline="0" noProof="0" dirty="0" smtClean="0">
                <a:effectLst/>
              </a:rPr>
              <a:t>S</a:t>
            </a:r>
            <a:r>
              <a:rPr lang="pt-PT" b="0" i="1" noProof="0" dirty="0" smtClean="0">
                <a:effectLst/>
              </a:rPr>
              <a:t>tandards </a:t>
            </a:r>
            <a:r>
              <a:rPr lang="pt-PT" b="0" i="1" noProof="0" dirty="0" err="1" smtClean="0">
                <a:effectLst/>
              </a:rPr>
              <a:t>of</a:t>
            </a:r>
            <a:r>
              <a:rPr lang="pt-PT" b="0" i="1" noProof="0" dirty="0" smtClean="0">
                <a:effectLst/>
              </a:rPr>
              <a:t> Training, </a:t>
            </a:r>
            <a:r>
              <a:rPr lang="pt-PT" b="0" i="1" noProof="0" dirty="0" err="1" smtClean="0">
                <a:effectLst/>
              </a:rPr>
              <a:t>Certification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and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Watchkeeping</a:t>
            </a:r>
            <a:r>
              <a:rPr lang="pt-PT" b="0" i="1" noProof="0" dirty="0" smtClean="0">
                <a:effectLst/>
              </a:rPr>
              <a:t> for </a:t>
            </a:r>
            <a:r>
              <a:rPr lang="pt-PT" b="0" i="1" noProof="0" dirty="0" err="1" smtClean="0">
                <a:effectLst/>
              </a:rPr>
              <a:t>Seafarers</a:t>
            </a:r>
            <a:r>
              <a:rPr lang="pt-PT" b="0" noProof="0" dirty="0" smtClean="0">
                <a:effectLst/>
              </a:rPr>
              <a:t>). 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="0" noProof="0" dirty="0" smtClean="0">
              <a:effectLst/>
            </a:endParaRP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="0" noProof="0" dirty="0" smtClean="0">
                <a:effectLst/>
              </a:rPr>
              <a:t>Estas convenções</a:t>
            </a:r>
            <a:r>
              <a:rPr lang="pt-PT" b="0" baseline="0" noProof="0" dirty="0" smtClean="0">
                <a:effectLst/>
              </a:rPr>
              <a:t> estabelecem padrões mínimos de segurança que incidem sobre a construção, a manutenção, as qualidades náuticas, a condução das plataformas, assim como as condições laborais e de treino dos tripulantes.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="0" baseline="0" noProof="0" dirty="0" smtClean="0">
                <a:effectLst/>
              </a:rPr>
              <a:t>Constituem-se por isso, como instrumentos fundamentais de uma política de prevenção e simultaneamente, servem para desincentivar a concorrência desleal. Também, outras convenções e regulamentos, como o RIEAM de 1972 (</a:t>
            </a:r>
            <a:r>
              <a:rPr lang="pt-PT" b="0" i="1" noProof="0" dirty="0" err="1" smtClean="0">
                <a:effectLst/>
              </a:rPr>
              <a:t>International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Regulations</a:t>
            </a:r>
            <a:r>
              <a:rPr lang="pt-PT" b="0" i="1" noProof="0" dirty="0" smtClean="0">
                <a:effectLst/>
              </a:rPr>
              <a:t> for </a:t>
            </a:r>
            <a:r>
              <a:rPr lang="pt-PT" b="0" i="1" noProof="0" dirty="0" err="1" smtClean="0">
                <a:effectLst/>
              </a:rPr>
              <a:t>Preventing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Collisions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at</a:t>
            </a:r>
            <a:r>
              <a:rPr lang="pt-PT" b="0" i="1" noProof="0" dirty="0" smtClean="0">
                <a:effectLst/>
              </a:rPr>
              <a:t> </a:t>
            </a:r>
            <a:r>
              <a:rPr lang="pt-PT" b="0" i="1" noProof="0" dirty="0" err="1" smtClean="0">
                <a:effectLst/>
              </a:rPr>
              <a:t>Sea</a:t>
            </a:r>
            <a:r>
              <a:rPr lang="pt-PT" b="0" noProof="0" dirty="0" smtClean="0">
                <a:effectLst/>
              </a:rPr>
              <a:t>), a</a:t>
            </a:r>
            <a:r>
              <a:rPr lang="pt-PT" b="0" baseline="0" noProof="0" dirty="0" smtClean="0">
                <a:effectLst/>
              </a:rPr>
              <a:t> organização das zonas de separação de tráfego marítimo, o VTS, ou o assinalamento marítimo, contribuem significativamente para a segurança no mar.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Sendo muitos de vós, certamente homens do mar, poderão verificar neste slide o progresso legislativo internacional </a:t>
            </a:r>
            <a:r>
              <a:rPr lang="pt-PT" baseline="0" dirty="0" smtClean="0"/>
              <a:t>e o enorme contributo deste para a segurança da atividade marítima.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923584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Os mares e oceanos são meios de comunicação abertos onde atuam todo o tipo de atores, estatais e não estatais num ambiente muitas vezes agressivo e imprevisível.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Por ser um palco natural de relações internacionais desde muito cedo se estabeleceram regras que permitissem a utilização comum desse espaço.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Conforme se pode ver no slide, a ONU, após a II Grande Guerra do Século passado, veio estabelecer um quadro normativo internacional que enforma as três vertentes mencionadas, a segurança, a </a:t>
            </a:r>
            <a:r>
              <a:rPr lang="pt-PT" baseline="0" noProof="0" dirty="0" err="1" smtClean="0"/>
              <a:t>proteção</a:t>
            </a:r>
            <a:r>
              <a:rPr lang="pt-PT" baseline="0" noProof="0" dirty="0" smtClean="0"/>
              <a:t> e o salvamento, estabelecendo para o efeito uma agência especializada, a IMO, em 1948. 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171450" lvl="0" indent="-171450">
              <a:buSzPct val="100000"/>
              <a:buFont typeface="Arial" pitchFamily="34"/>
              <a:buChar char="•"/>
            </a:pPr>
            <a:endParaRPr lang="pt-PT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227A6B-43F7-4C49-B603-845A509296B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noProof="0" dirty="0" smtClean="0"/>
              <a:t>O fim último da segurança, no conceito anglo-saxónico</a:t>
            </a:r>
            <a:r>
              <a:rPr lang="pt-PT" baseline="0" noProof="0" dirty="0" smtClean="0"/>
              <a:t> de </a:t>
            </a:r>
            <a:r>
              <a:rPr lang="pt-PT" baseline="0" noProof="0" dirty="0" err="1" smtClean="0"/>
              <a:t>safety</a:t>
            </a:r>
            <a:r>
              <a:rPr lang="pt-PT" baseline="0" noProof="0" dirty="0" smtClean="0"/>
              <a:t>,</a:t>
            </a:r>
            <a:r>
              <a:rPr lang="pt-PT" noProof="0" dirty="0" smtClean="0"/>
              <a:t> é evitar perdas materiais e humanas por acidente, preservar o ambiente, mantendo a continuidade do negócio.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noProof="0" dirty="0" smtClean="0"/>
              <a:t>Dessa forma o ciclo de segurança compreende</a:t>
            </a:r>
            <a:r>
              <a:rPr lang="pt-PT" baseline="0" noProof="0" dirty="0" smtClean="0"/>
              <a:t> uma atitude essencialmente preventiva, uma capacidade reativa imediata quando na eventualidade de um acidente (tripulação e consequências) e por fim um processo de realimentação do sistema baseado na investigação exaustiva das causas imediatas e contributivas dos acidentes marítimos.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C1BBD9-1B22-4A81-8BFD-44D114CF70A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Central a este processo encontram-se três tipos de entidades com autoridades específicas: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O </a:t>
            </a:r>
            <a:r>
              <a:rPr lang="pt-PT" baseline="0" noProof="0" dirty="0" err="1" smtClean="0"/>
              <a:t>Coastal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State</a:t>
            </a:r>
            <a:r>
              <a:rPr lang="pt-PT" baseline="0" noProof="0" dirty="0" smtClean="0"/>
              <a:t> que exerce a autoridade sobre as águas de jurisdição do país através da ordenação do espaço, da fiscalização e de repressão de ilícitos e inconformidades que venham a ser </a:t>
            </a:r>
            <a:r>
              <a:rPr lang="pt-PT" baseline="0" noProof="0" dirty="0" err="1" smtClean="0"/>
              <a:t>detetadas</a:t>
            </a:r>
            <a:r>
              <a:rPr lang="pt-PT" baseline="0" noProof="0" dirty="0" smtClean="0"/>
              <a:t>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A segunda entidade, o </a:t>
            </a:r>
            <a:r>
              <a:rPr lang="pt-PT" baseline="0" noProof="0" dirty="0" err="1" smtClean="0"/>
              <a:t>Flag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State</a:t>
            </a:r>
            <a:r>
              <a:rPr lang="pt-PT" baseline="0" noProof="0" dirty="0" smtClean="0"/>
              <a:t>, é a autoridade que tem jurisdição legal, à luz das convenções internacionais, sobre os navio ou plataforma que arvorem o seu pavilhão. É suposto que o país exerça a fiscalização adequada de modo a garantir que os navios que usem o seu pavilhão cumpram com os padrões internacionais estabelecidos. O que acontece é que coexistem na comunidade internacional países que fazem cumprir essas normas e outros que não fazem. O facto dos navios não cumprirem com os padrões de navegação coloca em risco a navegação mundial, o ambiente e exerce uma concorrência desleal num mundo cada vez mais globalizado.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A terceira entidade, o </a:t>
            </a:r>
            <a:r>
              <a:rPr lang="pt-PT" baseline="0" noProof="0" dirty="0" err="1" smtClean="0"/>
              <a:t>Port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State</a:t>
            </a:r>
            <a:r>
              <a:rPr lang="pt-PT" baseline="0" noProof="0" dirty="0" smtClean="0"/>
              <a:t>, é a entidade que exerce a autoridade sobre os portos e que pode exercer a fiscalização dos padrões internacionalmente estabelecidos  sobre navios estrangeiros (exceptuando os de Estado) que demandem o porto, e em caso de graves desconformidades requerer a detenção do navio. Esta autoridade exerce desta forma um poder verificador que combate de algum modo os navios abaixo dos padrões, a concorrência desleal e as bandeiras de conveniência.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C1BBD9-1B22-4A81-8BFD-44D114CF70A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pt-PT" baseline="0" noProof="0" dirty="0" smtClean="0"/>
              <a:t>As convenções Solas e </a:t>
            </a:r>
            <a:r>
              <a:rPr lang="pt-PT" baseline="0" noProof="0" dirty="0" err="1" smtClean="0"/>
              <a:t>Marpol</a:t>
            </a:r>
            <a:r>
              <a:rPr lang="pt-PT" baseline="0" noProof="0" dirty="0" smtClean="0"/>
              <a:t> estabelecem um conjunto de padrões mínimos </a:t>
            </a:r>
            <a:r>
              <a:rPr lang="pt-PT" b="0" baseline="0" noProof="0" dirty="0" smtClean="0">
                <a:effectLst/>
              </a:rPr>
              <a:t>de segurança que incidem sobre: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a construção dos navios e plataformas;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a manutenção destes;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os meios de salvamento;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as qualidades náuticas;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a condução das plataformas;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condições laborais;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e de treino dos tripulantes.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pt-PT" b="0" baseline="0" noProof="0" dirty="0" smtClean="0">
                <a:effectLst/>
              </a:rPr>
              <a:t>No entanto, muitos armadores fogem às regras impostas registando as suas frotas debaixo de uma bandeira de conveniência que não exerce convenientemente as suas responsabilidade de </a:t>
            </a:r>
            <a:r>
              <a:rPr lang="pt-PT" b="0" baseline="0" noProof="0" dirty="0" err="1" smtClean="0">
                <a:effectLst/>
              </a:rPr>
              <a:t>Flag</a:t>
            </a:r>
            <a:r>
              <a:rPr lang="pt-PT" b="0" baseline="0" noProof="0" dirty="0" smtClean="0">
                <a:effectLst/>
              </a:rPr>
              <a:t> </a:t>
            </a:r>
            <a:r>
              <a:rPr lang="pt-PT" b="0" baseline="0" noProof="0" dirty="0" err="1" smtClean="0">
                <a:effectLst/>
              </a:rPr>
              <a:t>State</a:t>
            </a:r>
            <a:r>
              <a:rPr lang="pt-PT" b="0" baseline="0" noProof="0" dirty="0" smtClean="0">
                <a:effectLst/>
              </a:rPr>
              <a:t> e com isso contribui para a concorrência desleal num mercado aberto e globalizado.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pt-PT" b="0" baseline="0" noProof="0" dirty="0" smtClean="0">
                <a:effectLst/>
              </a:rPr>
              <a:t>Isto mesmo pode ser verificado no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None/>
              <a:tabLst/>
              <a:defRPr/>
            </a:pPr>
            <a:endParaRPr lang="pt-PT" b="0" baseline="0" noProof="0" dirty="0" smtClean="0">
              <a:effectLst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59917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</a:t>
            </a:r>
            <a:r>
              <a:rPr lang="pt-PT" baseline="0" dirty="0" smtClean="0"/>
              <a:t> </a:t>
            </a:r>
            <a:r>
              <a:rPr lang="pt-PT" dirty="0" err="1" smtClean="0"/>
              <a:t>Port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embora</a:t>
            </a:r>
            <a:r>
              <a:rPr lang="pt-PT" baseline="0" dirty="0" smtClean="0"/>
              <a:t> tendo um papel fundamental no combate aos </a:t>
            </a:r>
            <a:r>
              <a:rPr lang="pt-PT" dirty="0" smtClean="0"/>
              <a:t>navios </a:t>
            </a:r>
            <a:r>
              <a:rPr lang="pt-PT" dirty="0" err="1" smtClean="0"/>
              <a:t>sub-standard</a:t>
            </a:r>
            <a:r>
              <a:rPr lang="pt-PT" dirty="0" smtClean="0"/>
              <a:t>, conforme mostra o slide,</a:t>
            </a:r>
            <a:r>
              <a:rPr lang="pt-PT" baseline="0" dirty="0" smtClean="0"/>
              <a:t> ainda não conseguiu dar uma machadada final nesta prática conforme se pode observar no slide anterior e no próximo.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5991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No entanto, e de acordo com dados da IMO, poder-se-á observar que</a:t>
            </a:r>
            <a:r>
              <a:rPr lang="pt-PT" baseline="0" dirty="0" smtClean="0"/>
              <a:t> apesar dos mecanismos do PSC </a:t>
            </a:r>
            <a:r>
              <a:rPr lang="pt-PT" dirty="0" smtClean="0"/>
              <a:t>a percentagem de navios </a:t>
            </a:r>
            <a:r>
              <a:rPr lang="pt-PT" dirty="0" err="1" smtClean="0"/>
              <a:t>sub-standard</a:t>
            </a:r>
            <a:r>
              <a:rPr lang="pt-PT" baseline="0" dirty="0" smtClean="0"/>
              <a:t> não diminui consistentemente.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5991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DE2205-39B2-4049-8B56-BBCF3C92DD82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7BF008-C042-4315-8B38-4B3F8A95A612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93492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311D2B-1400-4CCF-8FED-D368D5D8B20D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BAF3D1-1D4B-413F-AE1E-CECA0E845B7D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02387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454A16-5123-4D70-8E7C-3F0B35219366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165F63-EFD3-43F7-8863-30F44AB0F537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8012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0524D2-F8D3-46F7-8DE7-2D5FAD4EC0A0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183EE8-68B6-49B2-B9DC-C0FF92DE916D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5915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4F0306-2E44-4B08-8055-57DD24EF9BF8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73957D-93D4-4D03-9A1E-4592D227C94F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3027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77081A-615A-4714-AC61-C8B441CCFD5B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6" name="Marcador de Posição do Rodapé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A9DF76-4E75-43A4-B289-D4D5997E8AA0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61982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6A3DC5-BF31-46FF-B1F8-315627371BF7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8" name="Marcador de Posição do Rodapé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9" name="Marcador de Posição do Número do Diapositivo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B3A5D3-7DE2-4515-9C87-2AFE94F37068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21638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48B38C-BC79-4CF3-9AEA-9753221D11FD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4" name="Marcador de Posição do Rodapé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5" name="Marcador de Posição do Número do Diapositivo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E5E6D5-EC8C-4EE2-82E5-35D73AC2F261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66583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E144BD-ACDD-466C-9248-23EDFC105806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3" name="Marcador de Posição do Rodapé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4" name="Marcador de Posição do Número do Diapositivo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5B7CEB-9C20-4954-9893-20A8FEFB01EE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54922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82670A-A317-4826-A11D-0C05595CFB20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6" name="Marcador de Posição do Rodapé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E86B43-F171-40EF-AB11-C72E583AED8B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766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pt-PT"/>
          </a:p>
        </p:txBody>
      </p:sp>
      <p:sp>
        <p:nvSpPr>
          <p:cNvPr id="4" name="Marcador de Posição do Texto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801A5F-654B-4B80-8FC2-B0CF6D48F46E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6" name="Marcador de Posição do Rodapé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5FBF85-700D-41D2-BA6F-4AD810CBD0A0}" type="slidenum">
              <a:rPr/>
              <a:pPr lvl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10288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4FD5680-84B6-43E0-9E6F-53BDCC2398D7}" type="datetime1">
              <a:rPr lang="pt-PT"/>
              <a:pPr lvl="0"/>
              <a:t>07-12-2012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BB62429-B012-48C4-9887-169E1313ACE2}" type="slidenum">
              <a:rPr/>
              <a:pPr lvl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pt-PT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pt-P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pt-P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pt-P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pt-P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://www.icc-ccs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4" r="21334"/>
          <a:stretch/>
        </p:blipFill>
        <p:spPr>
          <a:xfrm>
            <a:off x="0" y="-100816"/>
            <a:ext cx="9144000" cy="6958816"/>
          </a:xfrm>
          <a:prstGeom prst="rect">
            <a:avLst/>
          </a:prstGeom>
        </p:spPr>
      </p:pic>
      <p:sp>
        <p:nvSpPr>
          <p:cNvPr id="2" name="CaixaDeTexto 3"/>
          <p:cNvSpPr txBox="1"/>
          <p:nvPr/>
        </p:nvSpPr>
        <p:spPr>
          <a:xfrm>
            <a:off x="3563888" y="5517232"/>
            <a:ext cx="2755370" cy="46166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Times New Roman" pitchFamily="18"/>
              </a:rPr>
              <a:t>Segurança Marítima</a:t>
            </a:r>
          </a:p>
        </p:txBody>
      </p:sp>
      <p:sp>
        <p:nvSpPr>
          <p:cNvPr id="4" name="CaixaDeTexto 5"/>
          <p:cNvSpPr txBox="1"/>
          <p:nvPr/>
        </p:nvSpPr>
        <p:spPr>
          <a:xfrm>
            <a:off x="7452323" y="6520558"/>
            <a:ext cx="1679240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CMG G. Melo, Dez 2012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06" y="324243"/>
            <a:ext cx="4669941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sp>
        <p:nvSpPr>
          <p:cNvPr id="8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Segurança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047681" y="669578"/>
            <a:ext cx="6984776" cy="5628709"/>
            <a:chOff x="1047681" y="669578"/>
            <a:chExt cx="6984776" cy="5628709"/>
          </a:xfrm>
        </p:grpSpPr>
        <p:sp>
          <p:nvSpPr>
            <p:cNvPr id="16" name="CaixaDeTexto 4"/>
            <p:cNvSpPr txBox="1"/>
            <p:nvPr/>
          </p:nvSpPr>
          <p:spPr>
            <a:xfrm>
              <a:off x="7138781" y="6021288"/>
              <a:ext cx="889603" cy="276999"/>
            </a:xfrm>
            <a:prstGeom prst="rect">
              <a:avLst/>
            </a:prstGeom>
            <a:solidFill>
              <a:srgbClr val="FFFFFF">
                <a:alpha val="72941"/>
              </a:srgbClr>
            </a:solidFill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2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rPr>
                <a:t>Fonte:</a:t>
              </a:r>
              <a:r>
                <a:rPr lang="pt-PT" sz="1200" b="0" i="0" u="none" strike="noStrike" kern="1200" cap="none" spc="0" dirty="0" smtClean="0">
                  <a:solidFill>
                    <a:srgbClr val="000000"/>
                  </a:solidFill>
                  <a:uFillTx/>
                  <a:latin typeface="Calibri"/>
                </a:rPr>
                <a:t> IMO</a:t>
              </a:r>
              <a:endParaRPr lang="pt-PT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1047681" y="669578"/>
              <a:ext cx="6984776" cy="5279702"/>
              <a:chOff x="1047681" y="669578"/>
              <a:chExt cx="6984776" cy="5279702"/>
            </a:xfrm>
          </p:grpSpPr>
          <p:sp>
            <p:nvSpPr>
              <p:cNvPr id="9" name="Rectângulo arredondado 4"/>
              <p:cNvSpPr/>
              <p:nvPr/>
            </p:nvSpPr>
            <p:spPr>
              <a:xfrm>
                <a:off x="2339752" y="669578"/>
                <a:ext cx="4176464" cy="426128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108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DBEEF4"/>
              </a:solidFill>
              <a:ln w="9528">
                <a:solidFill>
                  <a:srgbClr val="4A7EBB"/>
                </a:solidFill>
                <a:prstDash val="solid"/>
              </a:ln>
              <a:effectLst>
                <a:outerShdw dist="19997" dir="5400000" algn="tl">
                  <a:srgbClr val="000000">
                    <a:alpha val="38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kern="0" dirty="0" smtClean="0">
                    <a:solidFill>
                      <a:srgbClr val="000000"/>
                    </a:solidFill>
                    <a:latin typeface="Calibri"/>
                  </a:rPr>
                  <a:t>% inconformidades todos os MOU</a:t>
                </a:r>
                <a:r>
                  <a:rPr lang="pt-PT" sz="1800" b="0" i="0" u="none" strike="noStrike" kern="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 </a:t>
                </a:r>
                <a:r>
                  <a:rPr lang="pt-PT" sz="18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- PSC</a:t>
                </a:r>
                <a:endParaRPr lang="pt-PT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graphicFrame>
            <p:nvGraphicFramePr>
              <p:cNvPr id="10" name="Gráfico 9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2712239654"/>
                  </p:ext>
                </p:extLst>
              </p:nvPr>
            </p:nvGraphicFramePr>
            <p:xfrm>
              <a:off x="1047681" y="1268760"/>
              <a:ext cx="6984776" cy="46805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269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Segurança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-36512" y="620685"/>
            <a:ext cx="9131953" cy="5534644"/>
            <a:chOff x="-36512" y="620685"/>
            <a:chExt cx="9131953" cy="5534644"/>
          </a:xfrm>
        </p:grpSpPr>
        <p:grpSp>
          <p:nvGrpSpPr>
            <p:cNvPr id="9" name="Grupo 8"/>
            <p:cNvGrpSpPr/>
            <p:nvPr/>
          </p:nvGrpSpPr>
          <p:grpSpPr>
            <a:xfrm>
              <a:off x="-36512" y="908721"/>
              <a:ext cx="9131953" cy="5246608"/>
              <a:chOff x="-36512" y="908721"/>
              <a:chExt cx="9131953" cy="5246608"/>
            </a:xfrm>
          </p:grpSpPr>
          <p:sp>
            <p:nvSpPr>
              <p:cNvPr id="8" name="Rectângulo 7"/>
              <p:cNvSpPr/>
              <p:nvPr/>
            </p:nvSpPr>
            <p:spPr>
              <a:xfrm>
                <a:off x="153388" y="1046813"/>
                <a:ext cx="8942053" cy="5108516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aphicFrame>
            <p:nvGraphicFramePr>
              <p:cNvPr id="2" name="Gráfico 5"/>
              <p:cNvGraphicFramePr/>
              <p:nvPr>
                <p:extLst>
                  <p:ext uri="{D42A27DB-BD31-4B8C-83A1-F6EECF244321}">
                    <p14:modId xmlns:p14="http://schemas.microsoft.com/office/powerpoint/2010/main" xmlns="" val="486556319"/>
                  </p:ext>
                </p:extLst>
              </p:nvPr>
            </p:nvGraphicFramePr>
            <p:xfrm>
              <a:off x="-36512" y="1463707"/>
              <a:ext cx="4800215" cy="375373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" name="Oval 11"/>
              <p:cNvSpPr/>
              <p:nvPr/>
            </p:nvSpPr>
            <p:spPr>
              <a:xfrm>
                <a:off x="1726186" y="2331628"/>
                <a:ext cx="1296143" cy="129614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PT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6" name="CaixaDeTexto 8"/>
              <p:cNvSpPr txBox="1"/>
              <p:nvPr/>
            </p:nvSpPr>
            <p:spPr>
              <a:xfrm>
                <a:off x="1907703" y="2708920"/>
                <a:ext cx="830677" cy="369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Causas</a:t>
                </a:r>
              </a:p>
            </p:txBody>
          </p:sp>
          <p:sp>
            <p:nvSpPr>
              <p:cNvPr id="7" name="CaixaDeTexto 10"/>
              <p:cNvSpPr txBox="1"/>
              <p:nvPr/>
            </p:nvSpPr>
            <p:spPr>
              <a:xfrm>
                <a:off x="255685" y="5650215"/>
                <a:ext cx="421237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Fonte: </a:t>
                </a:r>
                <a:r>
                  <a:rPr lang="pt-PT" sz="12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Lloyd’s</a:t>
                </a: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 </a:t>
                </a:r>
                <a:r>
                  <a:rPr lang="pt-PT" sz="12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Register</a:t>
                </a: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 </a:t>
                </a:r>
                <a:r>
                  <a:rPr lang="pt-PT" sz="12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Fairplay</a:t>
                </a: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, </a:t>
                </a:r>
                <a:r>
                  <a:rPr lang="pt-PT" sz="12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World</a:t>
                </a: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 </a:t>
                </a:r>
                <a:r>
                  <a:rPr lang="pt-PT" sz="12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Fleet</a:t>
                </a: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 </a:t>
                </a:r>
                <a:r>
                  <a:rPr lang="pt-PT" sz="12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Statistics</a:t>
                </a: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 2000-2010</a:t>
                </a:r>
              </a:p>
            </p:txBody>
          </p:sp>
          <p:cxnSp>
            <p:nvCxnSpPr>
              <p:cNvPr id="10" name="Conexão recta 14"/>
              <p:cNvCxnSpPr/>
              <p:nvPr/>
            </p:nvCxnSpPr>
            <p:spPr>
              <a:xfrm>
                <a:off x="4382102" y="908721"/>
                <a:ext cx="0" cy="5246608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custDash>
                  <a:ds d="299906" sp="299906"/>
                </a:custDash>
              </a:ln>
            </p:spPr>
          </p:cxn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395701"/>
                <a:ext cx="4536504" cy="3167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CaixaDeTexto 13"/>
              <p:cNvSpPr txBox="1"/>
              <p:nvPr/>
            </p:nvSpPr>
            <p:spPr>
              <a:xfrm>
                <a:off x="7524327" y="4725144"/>
                <a:ext cx="1273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>
                <a:defPPr>
                  <a:defRPr lang="pt-PT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200" b="0" i="0" u="none" strike="noStrike" cap="none" spc="0" baseline="0">
                    <a:solidFill>
                      <a:srgbClr val="000000"/>
                    </a:solidFill>
                    <a:uFillTx/>
                    <a:latin typeface="Calibri"/>
                  </a:defRPr>
                </a:lvl1pPr>
              </a:lstStyle>
              <a:p>
                <a:r>
                  <a:rPr lang="pt-PT" dirty="0"/>
                  <a:t>Fonte: IMO, 2011</a:t>
                </a:r>
              </a:p>
            </p:txBody>
          </p:sp>
        </p:grpSp>
        <p:sp>
          <p:nvSpPr>
            <p:cNvPr id="12" name="Rectângulo arredondado 4"/>
            <p:cNvSpPr/>
            <p:nvPr/>
          </p:nvSpPr>
          <p:spPr>
            <a:xfrm>
              <a:off x="2195739" y="620685"/>
              <a:ext cx="4608511" cy="42612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108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DBEEF4"/>
            </a:solidFill>
            <a:ln w="9528">
              <a:solidFill>
                <a:srgbClr val="4A7EBB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800" b="0" i="0" u="none" strike="noStrike" kern="0" cap="none" spc="0" baseline="0">
                  <a:solidFill>
                    <a:srgbClr val="000000"/>
                  </a:solidFill>
                  <a:uFillTx/>
                  <a:latin typeface="Calibri"/>
                </a:rPr>
                <a:t>Acidentes com navios (+100 Gt) </a:t>
              </a:r>
              <a:r>
                <a:rPr lang="pt-PT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2001-2011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Segurança</a:t>
            </a:r>
          </a:p>
        </p:txBody>
      </p:sp>
      <p:sp>
        <p:nvSpPr>
          <p:cNvPr id="4" name="Rectângulo arredondado 4"/>
          <p:cNvSpPr/>
          <p:nvPr/>
        </p:nvSpPr>
        <p:spPr>
          <a:xfrm>
            <a:off x="2235808" y="669578"/>
            <a:ext cx="460851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kern="0" dirty="0" smtClean="0">
                <a:solidFill>
                  <a:srgbClr val="000000"/>
                </a:solidFill>
                <a:latin typeface="Calibri"/>
              </a:rPr>
              <a:t>Consequências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68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1"/>
          <p:cNvPicPr>
            <a:picLocks noChangeAspect="1"/>
          </p:cNvPicPr>
          <p:nvPr/>
        </p:nvPicPr>
        <p:blipFill>
          <a:blip r:embed="rId3" cstate="print"/>
          <a:srcRect b="1542"/>
          <a:stretch>
            <a:fillRect/>
          </a:stretch>
        </p:blipFill>
        <p:spPr>
          <a:xfrm>
            <a:off x="0" y="0"/>
            <a:ext cx="9168396" cy="70294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Proteção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1744633" y="664718"/>
            <a:ext cx="5744589" cy="5437093"/>
            <a:chOff x="1744633" y="664718"/>
            <a:chExt cx="5744589" cy="5437093"/>
          </a:xfrm>
        </p:grpSpPr>
        <p:grpSp>
          <p:nvGrpSpPr>
            <p:cNvPr id="13" name="Grupo 12"/>
            <p:cNvGrpSpPr/>
            <p:nvPr/>
          </p:nvGrpSpPr>
          <p:grpSpPr>
            <a:xfrm>
              <a:off x="1744633" y="1193794"/>
              <a:ext cx="5744589" cy="4395932"/>
              <a:chOff x="1744633" y="1193794"/>
              <a:chExt cx="5744589" cy="4395932"/>
            </a:xfrm>
          </p:grpSpPr>
          <p:graphicFrame>
            <p:nvGraphicFramePr>
              <p:cNvPr id="16" name="Gráfico 1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795554169"/>
                  </p:ext>
                </p:extLst>
              </p:nvPr>
            </p:nvGraphicFramePr>
            <p:xfrm>
              <a:off x="1744633" y="1193794"/>
              <a:ext cx="5744589" cy="43959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7" name="Rectângulo arredondado 41"/>
              <p:cNvSpPr/>
              <p:nvPr/>
            </p:nvSpPr>
            <p:spPr>
              <a:xfrm rot="18040412">
                <a:off x="2469352" y="2614016"/>
                <a:ext cx="1690076" cy="41494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 err="1" smtClean="0">
                    <a:latin typeface="Calibri"/>
                  </a:rPr>
                  <a:t>Proteção</a:t>
                </a:r>
                <a:endParaRPr lang="pt-PT" dirty="0">
                  <a:latin typeface="Calibri"/>
                </a:endParaRPr>
              </a:p>
            </p:txBody>
          </p:sp>
          <p:sp>
            <p:nvSpPr>
              <p:cNvPr id="18" name="Rectângulo arredondado 40"/>
              <p:cNvSpPr/>
              <p:nvPr/>
            </p:nvSpPr>
            <p:spPr>
              <a:xfrm>
                <a:off x="3783984" y="4653136"/>
                <a:ext cx="1512170" cy="39024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 smtClean="0">
                    <a:latin typeface="Calibri"/>
                  </a:rPr>
                  <a:t>Risco</a:t>
                </a:r>
                <a:endParaRPr lang="pt-PT" dirty="0">
                  <a:latin typeface="Calibri"/>
                </a:endParaRPr>
              </a:p>
            </p:txBody>
          </p:sp>
          <p:sp>
            <p:nvSpPr>
              <p:cNvPr id="19" name="Oval 11"/>
              <p:cNvSpPr/>
              <p:nvPr/>
            </p:nvSpPr>
            <p:spPr>
              <a:xfrm>
                <a:off x="3578636" y="2343964"/>
                <a:ext cx="2088232" cy="209021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1 0"/>
                  <a:gd name="f16" fmla="*/ f9 f0 1"/>
                  <a:gd name="f17" fmla="*/ f10 f0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0"/>
                  <a:gd name="f29" fmla="+- f22 0 f1"/>
                  <a:gd name="f30" fmla="+- f23 0 f1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0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1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0" swAng="f1"/>
                    <a:arcTo wR="f48" hR="f49" stAng="f2" swAng="f1"/>
                    <a:arcTo wR="f48" hR="f49" stAng="f7" swAng="f1"/>
                    <a:arcTo wR="f48" hR="f49" stAng="f1" swAng="f1"/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kern="0" dirty="0" err="1" smtClean="0">
                    <a:solidFill>
                      <a:srgbClr val="000000"/>
                    </a:solidFill>
                    <a:latin typeface="Calibri"/>
                  </a:rPr>
                  <a:t>Marinhas</a:t>
                </a:r>
                <a:endParaRPr lang="en-US" sz="1800" b="1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dirty="0" err="1" smtClean="0">
                    <a:solidFill>
                      <a:srgbClr val="000000"/>
                    </a:solidFill>
                    <a:latin typeface="Calibri"/>
                  </a:rPr>
                  <a:t>Forças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/>
                  </a:rPr>
                  <a:t>Seg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/>
                  </a:rPr>
                  <a:t>.</a:t>
                </a:r>
                <a:endParaRPr lang="en-US" sz="1800" b="1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b="1" dirty="0" err="1" smtClean="0">
                    <a:solidFill>
                      <a:srgbClr val="000000"/>
                    </a:solidFill>
                    <a:latin typeface="Calibri"/>
                  </a:rPr>
                  <a:t>Aut</a:t>
                </a:r>
                <a:r>
                  <a:rPr lang="pt-PT" b="1" dirty="0" smtClean="0">
                    <a:solidFill>
                      <a:srgbClr val="000000"/>
                    </a:solidFill>
                    <a:latin typeface="Calibri"/>
                  </a:rPr>
                  <a:t>. </a:t>
                </a:r>
                <a:r>
                  <a:rPr lang="pt-PT" b="1" dirty="0" err="1" smtClean="0">
                    <a:solidFill>
                      <a:srgbClr val="000000"/>
                    </a:solidFill>
                    <a:latin typeface="Calibri"/>
                  </a:rPr>
                  <a:t>Port</a:t>
                </a:r>
                <a:r>
                  <a:rPr lang="pt-PT" b="1" dirty="0" smtClean="0">
                    <a:solidFill>
                      <a:srgbClr val="000000"/>
                    </a:solidFill>
                    <a:latin typeface="Calibri"/>
                  </a:rPr>
                  <a:t>.</a:t>
                </a:r>
                <a:endParaRPr lang="pt-PT" sz="18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ângulo arredondado 38"/>
              <p:cNvSpPr/>
              <p:nvPr/>
            </p:nvSpPr>
            <p:spPr>
              <a:xfrm rot="3265116">
                <a:off x="5148124" y="2540458"/>
                <a:ext cx="1442365" cy="38184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dirty="0" smtClean="0">
                    <a:latin typeface="Calibri"/>
                  </a:rPr>
                  <a:t>Atores</a:t>
                </a:r>
                <a:endParaRPr lang="pt-PT" sz="1800" b="0" i="0" u="none" strike="noStrike" kern="1200" cap="none" spc="0" baseline="0" dirty="0">
                  <a:uFillTx/>
                  <a:latin typeface="Calibri"/>
                </a:endParaRPr>
              </a:p>
            </p:txBody>
          </p:sp>
        </p:grpSp>
        <p:sp>
          <p:nvSpPr>
            <p:cNvPr id="15" name="Seta circular 41"/>
            <p:cNvSpPr/>
            <p:nvPr/>
          </p:nvSpPr>
          <p:spPr>
            <a:xfrm rot="16200000">
              <a:off x="1898181" y="606038"/>
              <a:ext cx="5437093" cy="55544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7742"/>
                <a:gd name="f7" fmla="val 4201229"/>
                <a:gd name="f8" fmla="+- 0 0 19733897"/>
                <a:gd name="f9" fmla="val 4165840"/>
                <a:gd name="f10" fmla="val 2506116"/>
                <a:gd name="f11" fmla="val 2003368"/>
                <a:gd name="f12" fmla="val 1895111"/>
                <a:gd name="f13" fmla="val 702391"/>
                <a:gd name="f14" fmla="val 19829762"/>
                <a:gd name="f15" fmla="val 4305735"/>
                <a:gd name="f16" fmla="val 1456383"/>
                <a:gd name="f17" fmla="val 4013587"/>
                <a:gd name="f18" fmla="val 1782323"/>
                <a:gd name="f19" fmla="val 3571599"/>
                <a:gd name="f20" fmla="val 1585860"/>
                <a:gd name="f21" fmla="val 3770756"/>
                <a:gd name="f22" fmla="val 1550735"/>
                <a:gd name="f23" fmla="val 1668908"/>
                <a:gd name="f24" fmla="val 1560652"/>
                <a:gd name="f25" fmla="val 20436288"/>
                <a:gd name="f26" fmla="+- 0 0 -11"/>
                <a:gd name="f27" fmla="+- 0 0 -439"/>
                <a:gd name="f28" fmla="+- 0 0 -529"/>
                <a:gd name="f29" fmla="+- 0 0 -619"/>
                <a:gd name="f30" fmla="*/ f3 1 4417742"/>
                <a:gd name="f31" fmla="*/ f4 1 4201229"/>
                <a:gd name="f32" fmla="+- f7 0 f5"/>
                <a:gd name="f33" fmla="+- f6 0 f5"/>
                <a:gd name="f34" fmla="*/ f26 f0 1"/>
                <a:gd name="f35" fmla="*/ f27 f0 1"/>
                <a:gd name="f36" fmla="*/ f28 f0 1"/>
                <a:gd name="f37" fmla="*/ f29 f0 1"/>
                <a:gd name="f38" fmla="*/ f33 1 4417742"/>
                <a:gd name="f39" fmla="*/ f32 1 4201229"/>
                <a:gd name="f40" fmla="*/ f34 1 f2"/>
                <a:gd name="f41" fmla="*/ f35 1 f2"/>
                <a:gd name="f42" fmla="*/ f36 1 f2"/>
                <a:gd name="f43" fmla="*/ f37 1 f2"/>
                <a:gd name="f44" fmla="*/ 4002053 1 f38"/>
                <a:gd name="f45" fmla="*/ 2472177 1 f39"/>
                <a:gd name="f46" fmla="*/ 4305735 1 f38"/>
                <a:gd name="f47" fmla="*/ 1456383 1 f39"/>
                <a:gd name="f48" fmla="*/ 4013587 1 f38"/>
                <a:gd name="f49" fmla="*/ 1782323 1 f39"/>
                <a:gd name="f50" fmla="*/ 3571599 1 f38"/>
                <a:gd name="f51" fmla="*/ 1585860 1 f39"/>
                <a:gd name="f52" fmla="*/ 792276 1 f38"/>
                <a:gd name="f53" fmla="*/ 3625466 1 f38"/>
                <a:gd name="f54" fmla="*/ 760568 1 f39"/>
                <a:gd name="f55" fmla="*/ 3440661 1 f39"/>
                <a:gd name="f56" fmla="+- f40 0 f1"/>
                <a:gd name="f57" fmla="+- f41 0 f1"/>
                <a:gd name="f58" fmla="+- f42 0 f1"/>
                <a:gd name="f59" fmla="+- f43 0 f1"/>
                <a:gd name="f60" fmla="*/ f52 f30 1"/>
                <a:gd name="f61" fmla="*/ f53 f30 1"/>
                <a:gd name="f62" fmla="*/ f55 f31 1"/>
                <a:gd name="f63" fmla="*/ f54 f31 1"/>
                <a:gd name="f64" fmla="*/ f44 f30 1"/>
                <a:gd name="f65" fmla="*/ f45 f31 1"/>
                <a:gd name="f66" fmla="*/ f46 f30 1"/>
                <a:gd name="f67" fmla="*/ f47 f31 1"/>
                <a:gd name="f68" fmla="*/ f48 f30 1"/>
                <a:gd name="f69" fmla="*/ f49 f31 1"/>
                <a:gd name="f70" fmla="*/ f50 f30 1"/>
                <a:gd name="f71" fmla="*/ f5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64" y="f65"/>
                </a:cxn>
                <a:cxn ang="f57">
                  <a:pos x="f66" y="f67"/>
                </a:cxn>
                <a:cxn ang="f58">
                  <a:pos x="f68" y="f69"/>
                </a:cxn>
                <a:cxn ang="f59">
                  <a:pos x="f70" y="f71"/>
                </a:cxn>
              </a:cxnLst>
              <a:rect l="f60" t="f63" r="f61" b="f62"/>
              <a:pathLst>
                <a:path w="4417742" h="4201229">
                  <a:moveTo>
                    <a:pt x="f9" y="f10"/>
                  </a:moveTo>
                  <a:arcTo wR="f11" hR="f12" stAng="f13" swAng="f14"/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arcTo wR="f23" hR="f24" stAng="f25" swAng="f8"/>
                  <a:close/>
                </a:path>
              </a:pathLst>
            </a:custGeom>
            <a:solidFill>
              <a:srgbClr val="4F81BD">
                <a:alpha val="72941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798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Proteção</a:t>
            </a:r>
          </a:p>
        </p:txBody>
      </p:sp>
      <p:sp>
        <p:nvSpPr>
          <p:cNvPr id="4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Terrorismo</a:t>
            </a:r>
          </a:p>
        </p:txBody>
      </p:sp>
      <p:sp>
        <p:nvSpPr>
          <p:cNvPr id="5" name="Rectangle 2"/>
          <p:cNvSpPr/>
          <p:nvPr/>
        </p:nvSpPr>
        <p:spPr>
          <a:xfrm>
            <a:off x="242398" y="6129040"/>
            <a:ext cx="4146776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Ataque ao petroleiro Francês Limburg, na costa do Yemen2002</a:t>
            </a:r>
          </a:p>
        </p:txBody>
      </p:sp>
      <p:sp>
        <p:nvSpPr>
          <p:cNvPr id="6" name="Rectângulo 4"/>
          <p:cNvSpPr/>
          <p:nvPr/>
        </p:nvSpPr>
        <p:spPr>
          <a:xfrm>
            <a:off x="242398" y="3565657"/>
            <a:ext cx="432960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Ataque ao USS Cole, porto Aden, 2000 – 17 mortos e 39 feridos.</a:t>
            </a:r>
          </a:p>
        </p:txBody>
      </p:sp>
      <p:sp>
        <p:nvSpPr>
          <p:cNvPr id="7" name="Rectângulo 5"/>
          <p:cNvSpPr/>
          <p:nvPr/>
        </p:nvSpPr>
        <p:spPr>
          <a:xfrm>
            <a:off x="4499991" y="4652842"/>
            <a:ext cx="457200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Dez 2008, ataque vindo do mar a Mumbai, Índia. 183 pessoas mortas.</a:t>
            </a:r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Imagem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24843"/>
            <a:ext cx="4392484" cy="3071442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</a:ln>
        </p:spPr>
      </p:pic>
      <p:pic>
        <p:nvPicPr>
          <p:cNvPr id="9" name="Imagem 14"/>
          <p:cNvPicPr>
            <a:picLocks noChangeAspect="1"/>
          </p:cNvPicPr>
          <p:nvPr/>
        </p:nvPicPr>
        <p:blipFill>
          <a:blip r:embed="rId4" cstate="print"/>
          <a:srcRect b="25471"/>
          <a:stretch>
            <a:fillRect/>
          </a:stretch>
        </p:blipFill>
        <p:spPr>
          <a:xfrm>
            <a:off x="242398" y="1214780"/>
            <a:ext cx="4130829" cy="2309573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</a:ln>
        </p:spPr>
      </p:pic>
      <p:pic>
        <p:nvPicPr>
          <p:cNvPr id="10" name="Imagem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398" y="3842656"/>
            <a:ext cx="4130829" cy="2266715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Proteção</a:t>
            </a:r>
          </a:p>
        </p:txBody>
      </p:sp>
      <p:pic>
        <p:nvPicPr>
          <p:cNvPr id="4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09475"/>
            <a:ext cx="6379718" cy="32556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ângulo 8"/>
          <p:cNvSpPr/>
          <p:nvPr/>
        </p:nvSpPr>
        <p:spPr>
          <a:xfrm>
            <a:off x="3006081" y="4232121"/>
            <a:ext cx="293407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Fonte: </a:t>
            </a: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/>
              </a:rPr>
              <a:t>ICC</a:t>
            </a: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International Maritime Bureau</a:t>
            </a:r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agem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9717" y="3316190"/>
            <a:ext cx="2786779" cy="2687551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4547918"/>
            <a:ext cx="3071606" cy="197742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839" y="3429000"/>
            <a:ext cx="2585954" cy="245056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Pirataria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029" y="797567"/>
            <a:ext cx="5074920" cy="5684520"/>
          </a:xfrm>
          <a:prstGeom prst="rect">
            <a:avLst/>
          </a:prstGeom>
        </p:spPr>
      </p:pic>
      <p:sp>
        <p:nvSpPr>
          <p:cNvPr id="3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Proteção</a:t>
            </a:r>
          </a:p>
        </p:txBody>
      </p:sp>
      <p:sp>
        <p:nvSpPr>
          <p:cNvPr id="9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Pirataria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696" y="1124744"/>
            <a:ext cx="3599745" cy="455365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6342155" y="6190422"/>
            <a:ext cx="2544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dirty="0"/>
              <a:t>http://www.businesseconomics.in/?p=2810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49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965"/>
            <a:ext cx="9150620" cy="6862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769535"/>
              </a:gs>
              <a:gs pos="100000">
                <a:srgbClr val="9BC348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Salvamento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744633" y="664718"/>
            <a:ext cx="5744589" cy="5437093"/>
            <a:chOff x="1744633" y="664718"/>
            <a:chExt cx="5744589" cy="5437093"/>
          </a:xfrm>
        </p:grpSpPr>
        <p:grpSp>
          <p:nvGrpSpPr>
            <p:cNvPr id="14" name="Grupo 13"/>
            <p:cNvGrpSpPr/>
            <p:nvPr/>
          </p:nvGrpSpPr>
          <p:grpSpPr>
            <a:xfrm>
              <a:off x="1744633" y="1193794"/>
              <a:ext cx="5744589" cy="4395932"/>
              <a:chOff x="1744633" y="1193794"/>
              <a:chExt cx="5744589" cy="4395932"/>
            </a:xfrm>
          </p:grpSpPr>
          <p:graphicFrame>
            <p:nvGraphicFramePr>
              <p:cNvPr id="16" name="Gráfico 1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1702114518"/>
                  </p:ext>
                </p:extLst>
              </p:nvPr>
            </p:nvGraphicFramePr>
            <p:xfrm>
              <a:off x="1744633" y="1193794"/>
              <a:ext cx="5744589" cy="43959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7" name="Rectângulo arredondado 41"/>
              <p:cNvSpPr/>
              <p:nvPr/>
            </p:nvSpPr>
            <p:spPr>
              <a:xfrm rot="18040412">
                <a:off x="2469352" y="2614016"/>
                <a:ext cx="1690076" cy="41494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 smtClean="0">
                    <a:latin typeface="Calibri"/>
                  </a:rPr>
                  <a:t>Busca e Salvamento</a:t>
                </a:r>
                <a:endParaRPr lang="pt-PT" dirty="0">
                  <a:latin typeface="Calibri"/>
                </a:endParaRPr>
              </a:p>
            </p:txBody>
          </p:sp>
          <p:sp>
            <p:nvSpPr>
              <p:cNvPr id="18" name="Rectângulo arredondado 40"/>
              <p:cNvSpPr/>
              <p:nvPr/>
            </p:nvSpPr>
            <p:spPr>
              <a:xfrm>
                <a:off x="3783984" y="4653136"/>
                <a:ext cx="1512170" cy="39024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 smtClean="0">
                    <a:latin typeface="Calibri"/>
                  </a:rPr>
                  <a:t>Sobrevivência</a:t>
                </a:r>
                <a:endParaRPr lang="pt-PT" dirty="0">
                  <a:latin typeface="Calibri"/>
                </a:endParaRPr>
              </a:p>
            </p:txBody>
          </p:sp>
          <p:sp>
            <p:nvSpPr>
              <p:cNvPr id="19" name="Oval 11"/>
              <p:cNvSpPr/>
              <p:nvPr/>
            </p:nvSpPr>
            <p:spPr>
              <a:xfrm>
                <a:off x="3578636" y="2343964"/>
                <a:ext cx="2088232" cy="209021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1 0"/>
                  <a:gd name="f16" fmla="*/ f9 f0 1"/>
                  <a:gd name="f17" fmla="*/ f10 f0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0"/>
                  <a:gd name="f29" fmla="+- f22 0 f1"/>
                  <a:gd name="f30" fmla="+- f23 0 f1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0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1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0" swAng="f1"/>
                    <a:arcTo wR="f48" hR="f49" stAng="f2" swAng="f1"/>
                    <a:arcTo wR="f48" hR="f49" stAng="f7" swAng="f1"/>
                    <a:arcTo wR="f48" hR="f49" stAng="f1" swAng="f1"/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b="1" kern="0" dirty="0" smtClean="0">
                    <a:solidFill>
                      <a:srgbClr val="000000"/>
                    </a:solidFill>
                    <a:latin typeface="Calibri"/>
                  </a:rPr>
                  <a:t>MRCC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b="1" kern="0" dirty="0" smtClean="0">
                    <a:solidFill>
                      <a:srgbClr val="000000"/>
                    </a:solidFill>
                    <a:latin typeface="Calibri"/>
                  </a:rPr>
                  <a:t>Capitanias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0" cap="none" spc="0" baseline="0" dirty="0" err="1" smtClean="0">
                    <a:solidFill>
                      <a:srgbClr val="000000"/>
                    </a:solidFill>
                    <a:uFillTx/>
                    <a:latin typeface="Calibri"/>
                  </a:rPr>
                  <a:t>Aut</a:t>
                </a:r>
                <a:r>
                  <a:rPr lang="pt-PT" sz="1800" b="1" i="0" u="none" strike="noStrike" kern="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.</a:t>
                </a:r>
                <a:r>
                  <a:rPr lang="pt-PT" sz="1800" b="1" i="0" u="none" strike="noStrike" kern="0" cap="none" spc="0" dirty="0" smtClean="0">
                    <a:solidFill>
                      <a:srgbClr val="000000"/>
                    </a:solidFill>
                    <a:uFillTx/>
                    <a:latin typeface="Calibri"/>
                  </a:rPr>
                  <a:t> </a:t>
                </a:r>
                <a:r>
                  <a:rPr lang="pt-PT" sz="1800" b="1" i="0" u="none" strike="noStrike" kern="0" cap="none" spc="0" dirty="0" err="1" smtClean="0">
                    <a:solidFill>
                      <a:srgbClr val="000000"/>
                    </a:solidFill>
                    <a:uFillTx/>
                    <a:latin typeface="Calibri"/>
                  </a:rPr>
                  <a:t>Port</a:t>
                </a:r>
                <a:r>
                  <a:rPr lang="pt-PT" sz="1800" b="1" i="0" u="none" strike="noStrike" kern="0" cap="none" spc="0" dirty="0" smtClean="0">
                    <a:solidFill>
                      <a:srgbClr val="000000"/>
                    </a:solidFill>
                    <a:uFillTx/>
                    <a:latin typeface="Calibri"/>
                  </a:rPr>
                  <a:t>.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b="1" kern="0" baseline="0" dirty="0" err="1" smtClean="0">
                    <a:solidFill>
                      <a:srgbClr val="000000"/>
                    </a:solidFill>
                    <a:latin typeface="Calibri"/>
                  </a:rPr>
                  <a:t>Prot</a:t>
                </a:r>
                <a:r>
                  <a:rPr lang="pt-PT" b="1" kern="0" baseline="0" dirty="0" smtClean="0">
                    <a:solidFill>
                      <a:srgbClr val="000000"/>
                    </a:solidFill>
                    <a:latin typeface="Calibri"/>
                  </a:rPr>
                  <a:t>.</a:t>
                </a:r>
                <a:r>
                  <a:rPr lang="pt-PT" b="1" kern="0" dirty="0" smtClean="0">
                    <a:solidFill>
                      <a:srgbClr val="000000"/>
                    </a:solidFill>
                    <a:latin typeface="Calibri"/>
                  </a:rPr>
                  <a:t> Civil</a:t>
                </a:r>
                <a:endParaRPr lang="pt-PT" sz="18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ângulo arredondado 38"/>
              <p:cNvSpPr/>
              <p:nvPr/>
            </p:nvSpPr>
            <p:spPr>
              <a:xfrm rot="3265116">
                <a:off x="5148124" y="2540458"/>
                <a:ext cx="1442365" cy="38184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dirty="0" smtClean="0">
                    <a:latin typeface="Calibri"/>
                  </a:rPr>
                  <a:t>Alerta</a:t>
                </a:r>
                <a:endParaRPr lang="pt-PT" sz="1800" b="0" i="0" u="none" strike="noStrike" kern="1200" cap="none" spc="0" baseline="0" dirty="0">
                  <a:uFillTx/>
                  <a:latin typeface="Calibri"/>
                </a:endParaRPr>
              </a:p>
            </p:txBody>
          </p:sp>
        </p:grpSp>
        <p:sp>
          <p:nvSpPr>
            <p:cNvPr id="15" name="Seta circular 41"/>
            <p:cNvSpPr/>
            <p:nvPr/>
          </p:nvSpPr>
          <p:spPr>
            <a:xfrm rot="16200000">
              <a:off x="1898181" y="606038"/>
              <a:ext cx="5437093" cy="55544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7742"/>
                <a:gd name="f7" fmla="val 4201229"/>
                <a:gd name="f8" fmla="+- 0 0 19733897"/>
                <a:gd name="f9" fmla="val 4165840"/>
                <a:gd name="f10" fmla="val 2506116"/>
                <a:gd name="f11" fmla="val 2003368"/>
                <a:gd name="f12" fmla="val 1895111"/>
                <a:gd name="f13" fmla="val 702391"/>
                <a:gd name="f14" fmla="val 19829762"/>
                <a:gd name="f15" fmla="val 4305735"/>
                <a:gd name="f16" fmla="val 1456383"/>
                <a:gd name="f17" fmla="val 4013587"/>
                <a:gd name="f18" fmla="val 1782323"/>
                <a:gd name="f19" fmla="val 3571599"/>
                <a:gd name="f20" fmla="val 1585860"/>
                <a:gd name="f21" fmla="val 3770756"/>
                <a:gd name="f22" fmla="val 1550735"/>
                <a:gd name="f23" fmla="val 1668908"/>
                <a:gd name="f24" fmla="val 1560652"/>
                <a:gd name="f25" fmla="val 20436288"/>
                <a:gd name="f26" fmla="+- 0 0 -11"/>
                <a:gd name="f27" fmla="+- 0 0 -439"/>
                <a:gd name="f28" fmla="+- 0 0 -529"/>
                <a:gd name="f29" fmla="+- 0 0 -619"/>
                <a:gd name="f30" fmla="*/ f3 1 4417742"/>
                <a:gd name="f31" fmla="*/ f4 1 4201229"/>
                <a:gd name="f32" fmla="+- f7 0 f5"/>
                <a:gd name="f33" fmla="+- f6 0 f5"/>
                <a:gd name="f34" fmla="*/ f26 f0 1"/>
                <a:gd name="f35" fmla="*/ f27 f0 1"/>
                <a:gd name="f36" fmla="*/ f28 f0 1"/>
                <a:gd name="f37" fmla="*/ f29 f0 1"/>
                <a:gd name="f38" fmla="*/ f33 1 4417742"/>
                <a:gd name="f39" fmla="*/ f32 1 4201229"/>
                <a:gd name="f40" fmla="*/ f34 1 f2"/>
                <a:gd name="f41" fmla="*/ f35 1 f2"/>
                <a:gd name="f42" fmla="*/ f36 1 f2"/>
                <a:gd name="f43" fmla="*/ f37 1 f2"/>
                <a:gd name="f44" fmla="*/ 4002053 1 f38"/>
                <a:gd name="f45" fmla="*/ 2472177 1 f39"/>
                <a:gd name="f46" fmla="*/ 4305735 1 f38"/>
                <a:gd name="f47" fmla="*/ 1456383 1 f39"/>
                <a:gd name="f48" fmla="*/ 4013587 1 f38"/>
                <a:gd name="f49" fmla="*/ 1782323 1 f39"/>
                <a:gd name="f50" fmla="*/ 3571599 1 f38"/>
                <a:gd name="f51" fmla="*/ 1585860 1 f39"/>
                <a:gd name="f52" fmla="*/ 792276 1 f38"/>
                <a:gd name="f53" fmla="*/ 3625466 1 f38"/>
                <a:gd name="f54" fmla="*/ 760568 1 f39"/>
                <a:gd name="f55" fmla="*/ 3440661 1 f39"/>
                <a:gd name="f56" fmla="+- f40 0 f1"/>
                <a:gd name="f57" fmla="+- f41 0 f1"/>
                <a:gd name="f58" fmla="+- f42 0 f1"/>
                <a:gd name="f59" fmla="+- f43 0 f1"/>
                <a:gd name="f60" fmla="*/ f52 f30 1"/>
                <a:gd name="f61" fmla="*/ f53 f30 1"/>
                <a:gd name="f62" fmla="*/ f55 f31 1"/>
                <a:gd name="f63" fmla="*/ f54 f31 1"/>
                <a:gd name="f64" fmla="*/ f44 f30 1"/>
                <a:gd name="f65" fmla="*/ f45 f31 1"/>
                <a:gd name="f66" fmla="*/ f46 f30 1"/>
                <a:gd name="f67" fmla="*/ f47 f31 1"/>
                <a:gd name="f68" fmla="*/ f48 f30 1"/>
                <a:gd name="f69" fmla="*/ f49 f31 1"/>
                <a:gd name="f70" fmla="*/ f50 f30 1"/>
                <a:gd name="f71" fmla="*/ f5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64" y="f65"/>
                </a:cxn>
                <a:cxn ang="f57">
                  <a:pos x="f66" y="f67"/>
                </a:cxn>
                <a:cxn ang="f58">
                  <a:pos x="f68" y="f69"/>
                </a:cxn>
                <a:cxn ang="f59">
                  <a:pos x="f70" y="f71"/>
                </a:cxn>
              </a:cxnLst>
              <a:rect l="f60" t="f63" r="f61" b="f62"/>
              <a:pathLst>
                <a:path w="4417742" h="4201229">
                  <a:moveTo>
                    <a:pt x="f9" y="f10"/>
                  </a:moveTo>
                  <a:arcTo wR="f11" hR="f12" stAng="f13" swAng="f14"/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arcTo wR="f23" hR="f24" stAng="f25" swAng="f8"/>
                  <a:close/>
                </a:path>
              </a:pathLst>
            </a:custGeom>
            <a:solidFill>
              <a:srgbClr val="4F81BD">
                <a:alpha val="72941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769535"/>
              </a:gs>
              <a:gs pos="100000">
                <a:srgbClr val="9BC348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Salvamento</a:t>
            </a:r>
          </a:p>
        </p:txBody>
      </p:sp>
      <p:pic>
        <p:nvPicPr>
          <p:cNvPr id="6" name="Imagem 12"/>
          <p:cNvPicPr>
            <a:picLocks noChangeAspect="1"/>
          </p:cNvPicPr>
          <p:nvPr/>
        </p:nvPicPr>
        <p:blipFill rotWithShape="1">
          <a:blip r:embed="rId3" cstate="print"/>
          <a:srcRect b="24480"/>
          <a:stretch/>
        </p:blipFill>
        <p:spPr>
          <a:xfrm>
            <a:off x="320968" y="1215063"/>
            <a:ext cx="8474500" cy="466220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26" name="Rectângulo arredondado 4"/>
          <p:cNvSpPr/>
          <p:nvPr/>
        </p:nvSpPr>
        <p:spPr>
          <a:xfrm>
            <a:off x="2663784" y="623556"/>
            <a:ext cx="3564400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smtClean="0">
                <a:solidFill>
                  <a:srgbClr val="000000"/>
                </a:solidFill>
                <a:latin typeface="Calibri"/>
              </a:rPr>
              <a:t>Áreas de Busca e Salvamento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15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7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29496"/>
            <a:ext cx="9144000" cy="363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7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5284" y="-27084"/>
            <a:ext cx="4563112" cy="355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7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7084"/>
            <a:ext cx="4667902" cy="3553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exão recta unidireccional 16"/>
          <p:cNvCxnSpPr/>
          <p:nvPr/>
        </p:nvCxnSpPr>
        <p:spPr>
          <a:xfrm flipH="1">
            <a:off x="5551576" y="1201393"/>
            <a:ext cx="1972756" cy="1748167"/>
          </a:xfrm>
          <a:prstGeom prst="straightConnector1">
            <a:avLst/>
          </a:prstGeom>
          <a:noFill/>
          <a:ln w="57150">
            <a:solidFill>
              <a:srgbClr val="558ED5"/>
            </a:solidFill>
            <a:prstDash val="solid"/>
            <a:tailEnd type="arrow"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cxnSp>
      <p:cxnSp>
        <p:nvCxnSpPr>
          <p:cNvPr id="15" name="Conexão recta 88"/>
          <p:cNvCxnSpPr/>
          <p:nvPr/>
        </p:nvCxnSpPr>
        <p:spPr>
          <a:xfrm>
            <a:off x="4663915" y="-25758"/>
            <a:ext cx="21763" cy="3589796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olid"/>
          </a:ln>
        </p:spPr>
      </p:cxnSp>
      <p:cxnSp>
        <p:nvCxnSpPr>
          <p:cNvPr id="16" name="Conexão recta 91"/>
          <p:cNvCxnSpPr/>
          <p:nvPr/>
        </p:nvCxnSpPr>
        <p:spPr>
          <a:xfrm flipV="1">
            <a:off x="0" y="3544058"/>
            <a:ext cx="9168396" cy="165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olid"/>
          </a:ln>
        </p:spPr>
      </p:cxnSp>
      <p:sp>
        <p:nvSpPr>
          <p:cNvPr id="20" name="Rectângulo arredondado 99"/>
          <p:cNvSpPr/>
          <p:nvPr/>
        </p:nvSpPr>
        <p:spPr>
          <a:xfrm>
            <a:off x="3059832" y="3296676"/>
            <a:ext cx="3024336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EEAFF"/>
              </a:gs>
              <a:gs pos="100000">
                <a:srgbClr val="BBEFFF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Segurança marítima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165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2" r="18453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2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EEAFF"/>
              </a:gs>
              <a:gs pos="100000">
                <a:srgbClr val="BBEFFF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 Séc. XXI – O Século do Mar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34" y="-66206"/>
            <a:ext cx="9239253" cy="6949606"/>
          </a:xfrm>
          <a:prstGeom prst="rect">
            <a:avLst/>
          </a:prstGeom>
        </p:spPr>
      </p:pic>
      <p:sp>
        <p:nvSpPr>
          <p:cNvPr id="20" name="Rectângulo arredondado 99"/>
          <p:cNvSpPr/>
          <p:nvPr/>
        </p:nvSpPr>
        <p:spPr>
          <a:xfrm>
            <a:off x="1885390" y="44624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EEAFF"/>
              </a:gs>
              <a:gs pos="100000">
                <a:srgbClr val="BBEFFF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 uso do Mar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2337705" y="975454"/>
            <a:ext cx="4585648" cy="3670874"/>
            <a:chOff x="2337705" y="975454"/>
            <a:chExt cx="4585648" cy="3670874"/>
          </a:xfrm>
        </p:grpSpPr>
        <p:grpSp>
          <p:nvGrpSpPr>
            <p:cNvPr id="32" name="Grupo 31"/>
            <p:cNvGrpSpPr/>
            <p:nvPr/>
          </p:nvGrpSpPr>
          <p:grpSpPr>
            <a:xfrm>
              <a:off x="2337705" y="975454"/>
              <a:ext cx="4585648" cy="3670874"/>
              <a:chOff x="2337705" y="975454"/>
              <a:chExt cx="4585648" cy="3670874"/>
            </a:xfrm>
          </p:grpSpPr>
          <p:grpSp>
            <p:nvGrpSpPr>
              <p:cNvPr id="31" name="Grupo 30"/>
              <p:cNvGrpSpPr/>
              <p:nvPr/>
            </p:nvGrpSpPr>
            <p:grpSpPr>
              <a:xfrm>
                <a:off x="2337705" y="1090250"/>
                <a:ext cx="4585648" cy="3513393"/>
                <a:chOff x="2392510" y="928131"/>
                <a:chExt cx="4585648" cy="3513393"/>
              </a:xfrm>
            </p:grpSpPr>
            <p:sp>
              <p:nvSpPr>
                <p:cNvPr id="29" name="Forma livre 28"/>
                <p:cNvSpPr/>
                <p:nvPr/>
              </p:nvSpPr>
              <p:spPr>
                <a:xfrm>
                  <a:off x="2400226" y="4034147"/>
                  <a:ext cx="4577932" cy="407377"/>
                </a:xfrm>
                <a:custGeom>
                  <a:avLst/>
                  <a:gdLst>
                    <a:gd name="connsiteX0" fmla="*/ 3903785 w 4630616"/>
                    <a:gd name="connsiteY0" fmla="*/ 11723 h 445477"/>
                    <a:gd name="connsiteX1" fmla="*/ 4630616 w 4630616"/>
                    <a:gd name="connsiteY1" fmla="*/ 445477 h 445477"/>
                    <a:gd name="connsiteX2" fmla="*/ 0 w 4630616"/>
                    <a:gd name="connsiteY2" fmla="*/ 410308 h 445477"/>
                    <a:gd name="connsiteX3" fmla="*/ 750277 w 4630616"/>
                    <a:gd name="connsiteY3" fmla="*/ 0 h 445477"/>
                    <a:gd name="connsiteX4" fmla="*/ 3903785 w 4630616"/>
                    <a:gd name="connsiteY4" fmla="*/ 11723 h 445477"/>
                    <a:gd name="connsiteX0" fmla="*/ 4208585 w 4630616"/>
                    <a:gd name="connsiteY0" fmla="*/ 0 h 2580054"/>
                    <a:gd name="connsiteX1" fmla="*/ 4630616 w 4630616"/>
                    <a:gd name="connsiteY1" fmla="*/ 2580054 h 2580054"/>
                    <a:gd name="connsiteX2" fmla="*/ 0 w 4630616"/>
                    <a:gd name="connsiteY2" fmla="*/ 2544885 h 2580054"/>
                    <a:gd name="connsiteX3" fmla="*/ 750277 w 4630616"/>
                    <a:gd name="connsiteY3" fmla="*/ 2134577 h 2580054"/>
                    <a:gd name="connsiteX4" fmla="*/ 4208585 w 4630616"/>
                    <a:gd name="connsiteY4" fmla="*/ 0 h 2580054"/>
                    <a:gd name="connsiteX0" fmla="*/ 4208585 w 4922716"/>
                    <a:gd name="connsiteY0" fmla="*/ 0 h 2544885"/>
                    <a:gd name="connsiteX1" fmla="*/ 4922716 w 4922716"/>
                    <a:gd name="connsiteY1" fmla="*/ 306754 h 2544885"/>
                    <a:gd name="connsiteX2" fmla="*/ 0 w 4922716"/>
                    <a:gd name="connsiteY2" fmla="*/ 2544885 h 2544885"/>
                    <a:gd name="connsiteX3" fmla="*/ 750277 w 4922716"/>
                    <a:gd name="connsiteY3" fmla="*/ 2134577 h 2544885"/>
                    <a:gd name="connsiteX4" fmla="*/ 4208585 w 4922716"/>
                    <a:gd name="connsiteY4" fmla="*/ 0 h 2544885"/>
                    <a:gd name="connsiteX0" fmla="*/ 3458308 w 4172439"/>
                    <a:gd name="connsiteY0" fmla="*/ 33215 h 2167792"/>
                    <a:gd name="connsiteX1" fmla="*/ 4172439 w 4172439"/>
                    <a:gd name="connsiteY1" fmla="*/ 339969 h 2167792"/>
                    <a:gd name="connsiteX2" fmla="*/ 303823 w 4172439"/>
                    <a:gd name="connsiteY2" fmla="*/ 0 h 2167792"/>
                    <a:gd name="connsiteX3" fmla="*/ 0 w 4172439"/>
                    <a:gd name="connsiteY3" fmla="*/ 2167792 h 2167792"/>
                    <a:gd name="connsiteX4" fmla="*/ 3458308 w 4172439"/>
                    <a:gd name="connsiteY4" fmla="*/ 33215 h 2167792"/>
                    <a:gd name="connsiteX0" fmla="*/ 3789485 w 4503616"/>
                    <a:gd name="connsiteY0" fmla="*/ 0 h 2134577"/>
                    <a:gd name="connsiteX1" fmla="*/ 4503616 w 4503616"/>
                    <a:gd name="connsiteY1" fmla="*/ 306754 h 2134577"/>
                    <a:gd name="connsiteX2" fmla="*/ 0 w 4503616"/>
                    <a:gd name="connsiteY2" fmla="*/ 347785 h 2134577"/>
                    <a:gd name="connsiteX3" fmla="*/ 331177 w 4503616"/>
                    <a:gd name="connsiteY3" fmla="*/ 2134577 h 2134577"/>
                    <a:gd name="connsiteX4" fmla="*/ 3789485 w 4503616"/>
                    <a:gd name="connsiteY4" fmla="*/ 0 h 2134577"/>
                    <a:gd name="connsiteX0" fmla="*/ 3789485 w 4503616"/>
                    <a:gd name="connsiteY0" fmla="*/ 37123 h 384908"/>
                    <a:gd name="connsiteX1" fmla="*/ 4503616 w 4503616"/>
                    <a:gd name="connsiteY1" fmla="*/ 343877 h 384908"/>
                    <a:gd name="connsiteX2" fmla="*/ 0 w 4503616"/>
                    <a:gd name="connsiteY2" fmla="*/ 384908 h 384908"/>
                    <a:gd name="connsiteX3" fmla="*/ 661377 w 4503616"/>
                    <a:gd name="connsiteY3" fmla="*/ 0 h 384908"/>
                    <a:gd name="connsiteX4" fmla="*/ 3789485 w 4503616"/>
                    <a:gd name="connsiteY4" fmla="*/ 37123 h 384908"/>
                    <a:gd name="connsiteX0" fmla="*/ 3789485 w 4503616"/>
                    <a:gd name="connsiteY0" fmla="*/ 37123 h 410308"/>
                    <a:gd name="connsiteX1" fmla="*/ 4503616 w 4503616"/>
                    <a:gd name="connsiteY1" fmla="*/ 343877 h 410308"/>
                    <a:gd name="connsiteX2" fmla="*/ 0 w 4503616"/>
                    <a:gd name="connsiteY2" fmla="*/ 410308 h 410308"/>
                    <a:gd name="connsiteX3" fmla="*/ 661377 w 4503616"/>
                    <a:gd name="connsiteY3" fmla="*/ 0 h 410308"/>
                    <a:gd name="connsiteX4" fmla="*/ 3789485 w 4503616"/>
                    <a:gd name="connsiteY4" fmla="*/ 37123 h 410308"/>
                    <a:gd name="connsiteX0" fmla="*/ 3776785 w 4490916"/>
                    <a:gd name="connsiteY0" fmla="*/ 37123 h 397608"/>
                    <a:gd name="connsiteX1" fmla="*/ 4490916 w 4490916"/>
                    <a:gd name="connsiteY1" fmla="*/ 343877 h 397608"/>
                    <a:gd name="connsiteX2" fmla="*/ 0 w 4490916"/>
                    <a:gd name="connsiteY2" fmla="*/ 397608 h 397608"/>
                    <a:gd name="connsiteX3" fmla="*/ 648677 w 4490916"/>
                    <a:gd name="connsiteY3" fmla="*/ 0 h 397608"/>
                    <a:gd name="connsiteX4" fmla="*/ 3776785 w 4490916"/>
                    <a:gd name="connsiteY4" fmla="*/ 37123 h 397608"/>
                    <a:gd name="connsiteX0" fmla="*/ 3840285 w 4554416"/>
                    <a:gd name="connsiteY0" fmla="*/ 37123 h 448408"/>
                    <a:gd name="connsiteX1" fmla="*/ 4554416 w 4554416"/>
                    <a:gd name="connsiteY1" fmla="*/ 343877 h 448408"/>
                    <a:gd name="connsiteX2" fmla="*/ 0 w 4554416"/>
                    <a:gd name="connsiteY2" fmla="*/ 448408 h 448408"/>
                    <a:gd name="connsiteX3" fmla="*/ 712177 w 4554416"/>
                    <a:gd name="connsiteY3" fmla="*/ 0 h 448408"/>
                    <a:gd name="connsiteX4" fmla="*/ 3840285 w 4554416"/>
                    <a:gd name="connsiteY4" fmla="*/ 37123 h 448408"/>
                    <a:gd name="connsiteX0" fmla="*/ 3751385 w 4465516"/>
                    <a:gd name="connsiteY0" fmla="*/ 37123 h 397608"/>
                    <a:gd name="connsiteX1" fmla="*/ 4465516 w 4465516"/>
                    <a:gd name="connsiteY1" fmla="*/ 343877 h 397608"/>
                    <a:gd name="connsiteX2" fmla="*/ 0 w 4465516"/>
                    <a:gd name="connsiteY2" fmla="*/ 397608 h 397608"/>
                    <a:gd name="connsiteX3" fmla="*/ 623277 w 4465516"/>
                    <a:gd name="connsiteY3" fmla="*/ 0 h 397608"/>
                    <a:gd name="connsiteX4" fmla="*/ 3751385 w 4465516"/>
                    <a:gd name="connsiteY4" fmla="*/ 37123 h 397608"/>
                    <a:gd name="connsiteX0" fmla="*/ 3764085 w 4478216"/>
                    <a:gd name="connsiteY0" fmla="*/ 37123 h 384908"/>
                    <a:gd name="connsiteX1" fmla="*/ 4478216 w 4478216"/>
                    <a:gd name="connsiteY1" fmla="*/ 343877 h 384908"/>
                    <a:gd name="connsiteX2" fmla="*/ 0 w 4478216"/>
                    <a:gd name="connsiteY2" fmla="*/ 384908 h 384908"/>
                    <a:gd name="connsiteX3" fmla="*/ 635977 w 4478216"/>
                    <a:gd name="connsiteY3" fmla="*/ 0 h 384908"/>
                    <a:gd name="connsiteX4" fmla="*/ 3764085 w 4478216"/>
                    <a:gd name="connsiteY4" fmla="*/ 37123 h 384908"/>
                    <a:gd name="connsiteX0" fmla="*/ 3764085 w 4592516"/>
                    <a:gd name="connsiteY0" fmla="*/ 37123 h 394677"/>
                    <a:gd name="connsiteX1" fmla="*/ 4592516 w 4592516"/>
                    <a:gd name="connsiteY1" fmla="*/ 394677 h 394677"/>
                    <a:gd name="connsiteX2" fmla="*/ 0 w 4592516"/>
                    <a:gd name="connsiteY2" fmla="*/ 384908 h 394677"/>
                    <a:gd name="connsiteX3" fmla="*/ 635977 w 4592516"/>
                    <a:gd name="connsiteY3" fmla="*/ 0 h 394677"/>
                    <a:gd name="connsiteX4" fmla="*/ 3764085 w 4592516"/>
                    <a:gd name="connsiteY4" fmla="*/ 37123 h 394677"/>
                    <a:gd name="connsiteX0" fmla="*/ 3764085 w 4516316"/>
                    <a:gd name="connsiteY0" fmla="*/ 37123 h 407377"/>
                    <a:gd name="connsiteX1" fmla="*/ 4516316 w 4516316"/>
                    <a:gd name="connsiteY1" fmla="*/ 407377 h 407377"/>
                    <a:gd name="connsiteX2" fmla="*/ 0 w 4516316"/>
                    <a:gd name="connsiteY2" fmla="*/ 384908 h 407377"/>
                    <a:gd name="connsiteX3" fmla="*/ 635977 w 4516316"/>
                    <a:gd name="connsiteY3" fmla="*/ 0 h 407377"/>
                    <a:gd name="connsiteX4" fmla="*/ 3764085 w 4516316"/>
                    <a:gd name="connsiteY4" fmla="*/ 37123 h 407377"/>
                    <a:gd name="connsiteX0" fmla="*/ 3764085 w 4521245"/>
                    <a:gd name="connsiteY0" fmla="*/ 37123 h 407377"/>
                    <a:gd name="connsiteX1" fmla="*/ 4521245 w 4521245"/>
                    <a:gd name="connsiteY1" fmla="*/ 407377 h 407377"/>
                    <a:gd name="connsiteX2" fmla="*/ 0 w 4521245"/>
                    <a:gd name="connsiteY2" fmla="*/ 384908 h 407377"/>
                    <a:gd name="connsiteX3" fmla="*/ 635977 w 4521245"/>
                    <a:gd name="connsiteY3" fmla="*/ 0 h 407377"/>
                    <a:gd name="connsiteX4" fmla="*/ 3764085 w 4521245"/>
                    <a:gd name="connsiteY4" fmla="*/ 37123 h 407377"/>
                    <a:gd name="connsiteX0" fmla="*/ 3820772 w 4577932"/>
                    <a:gd name="connsiteY0" fmla="*/ 37123 h 407377"/>
                    <a:gd name="connsiteX1" fmla="*/ 4577932 w 4577932"/>
                    <a:gd name="connsiteY1" fmla="*/ 407377 h 407377"/>
                    <a:gd name="connsiteX2" fmla="*/ 0 w 4577932"/>
                    <a:gd name="connsiteY2" fmla="*/ 384908 h 407377"/>
                    <a:gd name="connsiteX3" fmla="*/ 692664 w 4577932"/>
                    <a:gd name="connsiteY3" fmla="*/ 0 h 407377"/>
                    <a:gd name="connsiteX4" fmla="*/ 3820772 w 4577932"/>
                    <a:gd name="connsiteY4" fmla="*/ 37123 h 407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7932" h="407377">
                      <a:moveTo>
                        <a:pt x="3820772" y="37123"/>
                      </a:moveTo>
                      <a:lnTo>
                        <a:pt x="4577932" y="407377"/>
                      </a:lnTo>
                      <a:lnTo>
                        <a:pt x="0" y="384908"/>
                      </a:lnTo>
                      <a:lnTo>
                        <a:pt x="692664" y="0"/>
                      </a:lnTo>
                      <a:lnTo>
                        <a:pt x="3820772" y="37123"/>
                      </a:lnTo>
                      <a:close/>
                    </a:path>
                  </a:pathLst>
                </a:custGeom>
                <a:solidFill>
                  <a:srgbClr val="00B0F0">
                    <a:alpha val="74118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grpSp>
              <p:nvGrpSpPr>
                <p:cNvPr id="30" name="Grupo 29"/>
                <p:cNvGrpSpPr/>
                <p:nvPr/>
              </p:nvGrpSpPr>
              <p:grpSpPr>
                <a:xfrm>
                  <a:off x="2392510" y="928131"/>
                  <a:ext cx="4572459" cy="3496084"/>
                  <a:chOff x="2392510" y="928131"/>
                  <a:chExt cx="4572459" cy="3496084"/>
                </a:xfrm>
              </p:grpSpPr>
              <p:sp>
                <p:nvSpPr>
                  <p:cNvPr id="27" name="Forma livre 26"/>
                  <p:cNvSpPr/>
                  <p:nvPr/>
                </p:nvSpPr>
                <p:spPr>
                  <a:xfrm>
                    <a:off x="4667246" y="938331"/>
                    <a:ext cx="2297723" cy="3485884"/>
                  </a:xfrm>
                  <a:custGeom>
                    <a:avLst/>
                    <a:gdLst>
                      <a:gd name="connsiteX0" fmla="*/ 2297723 w 2297723"/>
                      <a:gd name="connsiteY0" fmla="*/ 4572000 h 4572000"/>
                      <a:gd name="connsiteX1" fmla="*/ 0 w 2297723"/>
                      <a:gd name="connsiteY1" fmla="*/ 0 h 4572000"/>
                      <a:gd name="connsiteX2" fmla="*/ 0 w 2297723"/>
                      <a:gd name="connsiteY2" fmla="*/ 926123 h 4572000"/>
                      <a:gd name="connsiteX3" fmla="*/ 1582615 w 2297723"/>
                      <a:gd name="connsiteY3" fmla="*/ 4161692 h 4572000"/>
                      <a:gd name="connsiteX4" fmla="*/ 2297723 w 2297723"/>
                      <a:gd name="connsiteY4" fmla="*/ 4572000 h 4572000"/>
                      <a:gd name="connsiteX0" fmla="*/ 2297723 w 2297723"/>
                      <a:gd name="connsiteY0" fmla="*/ 4267200 h 4267200"/>
                      <a:gd name="connsiteX1" fmla="*/ 25400 w 2297723"/>
                      <a:gd name="connsiteY1" fmla="*/ 0 h 4267200"/>
                      <a:gd name="connsiteX2" fmla="*/ 0 w 2297723"/>
                      <a:gd name="connsiteY2" fmla="*/ 621323 h 4267200"/>
                      <a:gd name="connsiteX3" fmla="*/ 1582615 w 2297723"/>
                      <a:gd name="connsiteY3" fmla="*/ 3856892 h 4267200"/>
                      <a:gd name="connsiteX4" fmla="*/ 2297723 w 2297723"/>
                      <a:gd name="connsiteY4" fmla="*/ 4267200 h 4267200"/>
                      <a:gd name="connsiteX0" fmla="*/ 2297723 w 2297723"/>
                      <a:gd name="connsiteY0" fmla="*/ 3505200 h 3856892"/>
                      <a:gd name="connsiteX1" fmla="*/ 25400 w 2297723"/>
                      <a:gd name="connsiteY1" fmla="*/ 0 h 3856892"/>
                      <a:gd name="connsiteX2" fmla="*/ 0 w 2297723"/>
                      <a:gd name="connsiteY2" fmla="*/ 621323 h 3856892"/>
                      <a:gd name="connsiteX3" fmla="*/ 1582615 w 2297723"/>
                      <a:gd name="connsiteY3" fmla="*/ 3856892 h 3856892"/>
                      <a:gd name="connsiteX4" fmla="*/ 2297723 w 2297723"/>
                      <a:gd name="connsiteY4" fmla="*/ 3505200 h 3856892"/>
                      <a:gd name="connsiteX0" fmla="*/ 2297723 w 2297723"/>
                      <a:gd name="connsiteY0" fmla="*/ 3505200 h 3505200"/>
                      <a:gd name="connsiteX1" fmla="*/ 25400 w 2297723"/>
                      <a:gd name="connsiteY1" fmla="*/ 0 h 3505200"/>
                      <a:gd name="connsiteX2" fmla="*/ 0 w 2297723"/>
                      <a:gd name="connsiteY2" fmla="*/ 621323 h 3505200"/>
                      <a:gd name="connsiteX3" fmla="*/ 1582615 w 2297723"/>
                      <a:gd name="connsiteY3" fmla="*/ 3158392 h 3505200"/>
                      <a:gd name="connsiteX4" fmla="*/ 2297723 w 2297723"/>
                      <a:gd name="connsiteY4" fmla="*/ 3505200 h 3505200"/>
                      <a:gd name="connsiteX0" fmla="*/ 2297723 w 2297723"/>
                      <a:gd name="connsiteY0" fmla="*/ 3519487 h 3519487"/>
                      <a:gd name="connsiteX1" fmla="*/ 11113 w 2297723"/>
                      <a:gd name="connsiteY1" fmla="*/ 0 h 3519487"/>
                      <a:gd name="connsiteX2" fmla="*/ 0 w 2297723"/>
                      <a:gd name="connsiteY2" fmla="*/ 635610 h 3519487"/>
                      <a:gd name="connsiteX3" fmla="*/ 1582615 w 2297723"/>
                      <a:gd name="connsiteY3" fmla="*/ 3172679 h 3519487"/>
                      <a:gd name="connsiteX4" fmla="*/ 2297723 w 2297723"/>
                      <a:gd name="connsiteY4" fmla="*/ 3519487 h 3519487"/>
                      <a:gd name="connsiteX0" fmla="*/ 2297723 w 2297723"/>
                      <a:gd name="connsiteY0" fmla="*/ 3512343 h 3512343"/>
                      <a:gd name="connsiteX1" fmla="*/ 3969 w 2297723"/>
                      <a:gd name="connsiteY1" fmla="*/ 0 h 3512343"/>
                      <a:gd name="connsiteX2" fmla="*/ 0 w 2297723"/>
                      <a:gd name="connsiteY2" fmla="*/ 628466 h 3512343"/>
                      <a:gd name="connsiteX3" fmla="*/ 1582615 w 2297723"/>
                      <a:gd name="connsiteY3" fmla="*/ 3165535 h 3512343"/>
                      <a:gd name="connsiteX4" fmla="*/ 2297723 w 2297723"/>
                      <a:gd name="connsiteY4" fmla="*/ 3512343 h 3512343"/>
                      <a:gd name="connsiteX0" fmla="*/ 2297723 w 2297723"/>
                      <a:gd name="connsiteY0" fmla="*/ 3533775 h 3533775"/>
                      <a:gd name="connsiteX1" fmla="*/ 11112 w 2297723"/>
                      <a:gd name="connsiteY1" fmla="*/ 0 h 3533775"/>
                      <a:gd name="connsiteX2" fmla="*/ 0 w 2297723"/>
                      <a:gd name="connsiteY2" fmla="*/ 649898 h 3533775"/>
                      <a:gd name="connsiteX3" fmla="*/ 1582615 w 2297723"/>
                      <a:gd name="connsiteY3" fmla="*/ 3186967 h 3533775"/>
                      <a:gd name="connsiteX4" fmla="*/ 2297723 w 2297723"/>
                      <a:gd name="connsiteY4" fmla="*/ 3533775 h 3533775"/>
                      <a:gd name="connsiteX0" fmla="*/ 2297723 w 2297723"/>
                      <a:gd name="connsiteY0" fmla="*/ 3526631 h 3526631"/>
                      <a:gd name="connsiteX1" fmla="*/ 18255 w 2297723"/>
                      <a:gd name="connsiteY1" fmla="*/ 0 h 3526631"/>
                      <a:gd name="connsiteX2" fmla="*/ 0 w 2297723"/>
                      <a:gd name="connsiteY2" fmla="*/ 642754 h 3526631"/>
                      <a:gd name="connsiteX3" fmla="*/ 1582615 w 2297723"/>
                      <a:gd name="connsiteY3" fmla="*/ 3179823 h 3526631"/>
                      <a:gd name="connsiteX4" fmla="*/ 2297723 w 2297723"/>
                      <a:gd name="connsiteY4" fmla="*/ 3526631 h 3526631"/>
                      <a:gd name="connsiteX0" fmla="*/ 2297723 w 2297723"/>
                      <a:gd name="connsiteY0" fmla="*/ 3376612 h 3376612"/>
                      <a:gd name="connsiteX1" fmla="*/ 146843 w 2297723"/>
                      <a:gd name="connsiteY1" fmla="*/ 0 h 3376612"/>
                      <a:gd name="connsiteX2" fmla="*/ 0 w 2297723"/>
                      <a:gd name="connsiteY2" fmla="*/ 492735 h 3376612"/>
                      <a:gd name="connsiteX3" fmla="*/ 1582615 w 2297723"/>
                      <a:gd name="connsiteY3" fmla="*/ 3029804 h 3376612"/>
                      <a:gd name="connsiteX4" fmla="*/ 2297723 w 2297723"/>
                      <a:gd name="connsiteY4" fmla="*/ 3376612 h 3376612"/>
                      <a:gd name="connsiteX0" fmla="*/ 2297723 w 2297723"/>
                      <a:gd name="connsiteY0" fmla="*/ 3490912 h 3490912"/>
                      <a:gd name="connsiteX1" fmla="*/ 3968 w 2297723"/>
                      <a:gd name="connsiteY1" fmla="*/ 0 h 3490912"/>
                      <a:gd name="connsiteX2" fmla="*/ 0 w 2297723"/>
                      <a:gd name="connsiteY2" fmla="*/ 607035 h 3490912"/>
                      <a:gd name="connsiteX3" fmla="*/ 1582615 w 2297723"/>
                      <a:gd name="connsiteY3" fmla="*/ 3144104 h 3490912"/>
                      <a:gd name="connsiteX4" fmla="*/ 2297723 w 2297723"/>
                      <a:gd name="connsiteY4" fmla="*/ 3490912 h 3490912"/>
                      <a:gd name="connsiteX0" fmla="*/ 2297723 w 2297723"/>
                      <a:gd name="connsiteY0" fmla="*/ 3462337 h 3462337"/>
                      <a:gd name="connsiteX1" fmla="*/ 11112 w 2297723"/>
                      <a:gd name="connsiteY1" fmla="*/ 0 h 3462337"/>
                      <a:gd name="connsiteX2" fmla="*/ 0 w 2297723"/>
                      <a:gd name="connsiteY2" fmla="*/ 578460 h 3462337"/>
                      <a:gd name="connsiteX3" fmla="*/ 1582615 w 2297723"/>
                      <a:gd name="connsiteY3" fmla="*/ 3115529 h 3462337"/>
                      <a:gd name="connsiteX4" fmla="*/ 2297723 w 2297723"/>
                      <a:gd name="connsiteY4" fmla="*/ 3462337 h 3462337"/>
                      <a:gd name="connsiteX0" fmla="*/ 2297723 w 2297723"/>
                      <a:gd name="connsiteY0" fmla="*/ 3485884 h 3485884"/>
                      <a:gd name="connsiteX1" fmla="*/ 18960 w 2297723"/>
                      <a:gd name="connsiteY1" fmla="*/ 0 h 3485884"/>
                      <a:gd name="connsiteX2" fmla="*/ 0 w 2297723"/>
                      <a:gd name="connsiteY2" fmla="*/ 602007 h 3485884"/>
                      <a:gd name="connsiteX3" fmla="*/ 1582615 w 2297723"/>
                      <a:gd name="connsiteY3" fmla="*/ 3139076 h 3485884"/>
                      <a:gd name="connsiteX4" fmla="*/ 2297723 w 2297723"/>
                      <a:gd name="connsiteY4" fmla="*/ 3485884 h 3485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7723" h="3485884">
                        <a:moveTo>
                          <a:pt x="2297723" y="3485884"/>
                        </a:moveTo>
                        <a:lnTo>
                          <a:pt x="18960" y="0"/>
                        </a:lnTo>
                        <a:cubicBezTo>
                          <a:pt x="17637" y="202345"/>
                          <a:pt x="1323" y="399662"/>
                          <a:pt x="0" y="602007"/>
                        </a:cubicBezTo>
                        <a:lnTo>
                          <a:pt x="1582615" y="3139076"/>
                        </a:lnTo>
                        <a:lnTo>
                          <a:pt x="2297723" y="348588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74902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8" name="Forma livre 27"/>
                  <p:cNvSpPr/>
                  <p:nvPr/>
                </p:nvSpPr>
                <p:spPr>
                  <a:xfrm>
                    <a:off x="2392510" y="928131"/>
                    <a:ext cx="2301326" cy="3488715"/>
                  </a:xfrm>
                  <a:custGeom>
                    <a:avLst/>
                    <a:gdLst>
                      <a:gd name="connsiteX0" fmla="*/ 0 w 2321170"/>
                      <a:gd name="connsiteY0" fmla="*/ 4560277 h 4560277"/>
                      <a:gd name="connsiteX1" fmla="*/ 2321170 w 2321170"/>
                      <a:gd name="connsiteY1" fmla="*/ 0 h 4560277"/>
                      <a:gd name="connsiteX2" fmla="*/ 2309446 w 2321170"/>
                      <a:gd name="connsiteY2" fmla="*/ 949569 h 4560277"/>
                      <a:gd name="connsiteX3" fmla="*/ 726831 w 2321170"/>
                      <a:gd name="connsiteY3" fmla="*/ 4138246 h 4560277"/>
                      <a:gd name="connsiteX4" fmla="*/ 0 w 2321170"/>
                      <a:gd name="connsiteY4" fmla="*/ 4560277 h 4560277"/>
                      <a:gd name="connsiteX0" fmla="*/ 0 w 3884246"/>
                      <a:gd name="connsiteY0" fmla="*/ 4560277 h 4560277"/>
                      <a:gd name="connsiteX1" fmla="*/ 2321170 w 3884246"/>
                      <a:gd name="connsiteY1" fmla="*/ 0 h 4560277"/>
                      <a:gd name="connsiteX2" fmla="*/ 3884246 w 3884246"/>
                      <a:gd name="connsiteY2" fmla="*/ 1203569 h 4560277"/>
                      <a:gd name="connsiteX3" fmla="*/ 726831 w 3884246"/>
                      <a:gd name="connsiteY3" fmla="*/ 4138246 h 4560277"/>
                      <a:gd name="connsiteX4" fmla="*/ 0 w 3884246"/>
                      <a:gd name="connsiteY4" fmla="*/ 4560277 h 4560277"/>
                      <a:gd name="connsiteX0" fmla="*/ 0 w 3921370"/>
                      <a:gd name="connsiteY0" fmla="*/ 4052277 h 4052277"/>
                      <a:gd name="connsiteX1" fmla="*/ 3921370 w 3921370"/>
                      <a:gd name="connsiteY1" fmla="*/ 0 h 4052277"/>
                      <a:gd name="connsiteX2" fmla="*/ 3884246 w 3921370"/>
                      <a:gd name="connsiteY2" fmla="*/ 695569 h 4052277"/>
                      <a:gd name="connsiteX3" fmla="*/ 726831 w 3921370"/>
                      <a:gd name="connsiteY3" fmla="*/ 3630246 h 4052277"/>
                      <a:gd name="connsiteX4" fmla="*/ 0 w 3921370"/>
                      <a:gd name="connsiteY4" fmla="*/ 4052277 h 4052277"/>
                      <a:gd name="connsiteX0" fmla="*/ 0 w 3921370"/>
                      <a:gd name="connsiteY0" fmla="*/ 4052277 h 4052277"/>
                      <a:gd name="connsiteX1" fmla="*/ 3921370 w 3921370"/>
                      <a:gd name="connsiteY1" fmla="*/ 0 h 4052277"/>
                      <a:gd name="connsiteX2" fmla="*/ 3884246 w 3921370"/>
                      <a:gd name="connsiteY2" fmla="*/ 695569 h 4052277"/>
                      <a:gd name="connsiteX3" fmla="*/ 2314331 w 3921370"/>
                      <a:gd name="connsiteY3" fmla="*/ 3173046 h 4052277"/>
                      <a:gd name="connsiteX4" fmla="*/ 0 w 3921370"/>
                      <a:gd name="connsiteY4" fmla="*/ 4052277 h 4052277"/>
                      <a:gd name="connsiteX0" fmla="*/ 0 w 2308470"/>
                      <a:gd name="connsiteY0" fmla="*/ 3531577 h 3531577"/>
                      <a:gd name="connsiteX1" fmla="*/ 2308470 w 2308470"/>
                      <a:gd name="connsiteY1" fmla="*/ 0 h 3531577"/>
                      <a:gd name="connsiteX2" fmla="*/ 2271346 w 2308470"/>
                      <a:gd name="connsiteY2" fmla="*/ 695569 h 3531577"/>
                      <a:gd name="connsiteX3" fmla="*/ 701431 w 2308470"/>
                      <a:gd name="connsiteY3" fmla="*/ 3173046 h 3531577"/>
                      <a:gd name="connsiteX4" fmla="*/ 0 w 2308470"/>
                      <a:gd name="connsiteY4" fmla="*/ 3531577 h 3531577"/>
                      <a:gd name="connsiteX0" fmla="*/ 0 w 2315614"/>
                      <a:gd name="connsiteY0" fmla="*/ 3524434 h 3524434"/>
                      <a:gd name="connsiteX1" fmla="*/ 2315614 w 2315614"/>
                      <a:gd name="connsiteY1" fmla="*/ 0 h 3524434"/>
                      <a:gd name="connsiteX2" fmla="*/ 2271346 w 2315614"/>
                      <a:gd name="connsiteY2" fmla="*/ 688426 h 3524434"/>
                      <a:gd name="connsiteX3" fmla="*/ 701431 w 2315614"/>
                      <a:gd name="connsiteY3" fmla="*/ 3165903 h 3524434"/>
                      <a:gd name="connsiteX4" fmla="*/ 0 w 2315614"/>
                      <a:gd name="connsiteY4" fmla="*/ 3524434 h 3524434"/>
                      <a:gd name="connsiteX0" fmla="*/ 0 w 2301326"/>
                      <a:gd name="connsiteY0" fmla="*/ 3488715 h 3488715"/>
                      <a:gd name="connsiteX1" fmla="*/ 2301326 w 2301326"/>
                      <a:gd name="connsiteY1" fmla="*/ 0 h 3488715"/>
                      <a:gd name="connsiteX2" fmla="*/ 2271346 w 2301326"/>
                      <a:gd name="connsiteY2" fmla="*/ 652707 h 3488715"/>
                      <a:gd name="connsiteX3" fmla="*/ 701431 w 2301326"/>
                      <a:gd name="connsiteY3" fmla="*/ 3130184 h 3488715"/>
                      <a:gd name="connsiteX4" fmla="*/ 0 w 2301326"/>
                      <a:gd name="connsiteY4" fmla="*/ 3488715 h 3488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1326" h="3488715">
                        <a:moveTo>
                          <a:pt x="0" y="3488715"/>
                        </a:moveTo>
                        <a:lnTo>
                          <a:pt x="2301326" y="0"/>
                        </a:lnTo>
                        <a:lnTo>
                          <a:pt x="2271346" y="652707"/>
                        </a:lnTo>
                        <a:lnTo>
                          <a:pt x="701431" y="3130184"/>
                        </a:lnTo>
                        <a:lnTo>
                          <a:pt x="0" y="3488715"/>
                        </a:lnTo>
                        <a:close/>
                      </a:path>
                    </a:pathLst>
                  </a:custGeom>
                  <a:solidFill>
                    <a:srgbClr val="88F280">
                      <a:alpha val="81961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2" name="Triângulo isósceles 21"/>
                  <p:cNvSpPr/>
                  <p:nvPr/>
                </p:nvSpPr>
                <p:spPr>
                  <a:xfrm>
                    <a:off x="3076978" y="1557536"/>
                    <a:ext cx="3168352" cy="2495783"/>
                  </a:xfrm>
                  <a:prstGeom prst="triangle">
                    <a:avLst/>
                  </a:prstGeom>
                  <a:solidFill>
                    <a:srgbClr val="DBEEF4">
                      <a:alpha val="70980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3" name="CaixaDeTexto 6"/>
                  <p:cNvSpPr txBox="1"/>
                  <p:nvPr/>
                </p:nvSpPr>
                <p:spPr>
                  <a:xfrm>
                    <a:off x="3065493" y="4049674"/>
                    <a:ext cx="3168352" cy="3693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square" lIns="91440" tIns="45720" rIns="91440" bIns="45720" anchor="t" anchorCtr="0" compatLnSpc="1">
                    <a:sp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pt-PT" sz="1800" i="0" u="none" strike="noStrike" kern="1200" cap="none" spc="0" baseline="0" dirty="0" smtClean="0">
                        <a:uFillTx/>
                        <a:latin typeface="Calibri"/>
                      </a:rPr>
                      <a:t>Salvamento</a:t>
                    </a:r>
                    <a:endParaRPr lang="pt-PT" sz="1800" i="0" u="none" strike="noStrike" kern="1200" cap="none" spc="0" baseline="0" dirty="0">
                      <a:uFillTx/>
                      <a:latin typeface="Calibri"/>
                    </a:endParaRPr>
                  </a:p>
                </p:txBody>
              </p:sp>
            </p:grpSp>
            <p:sp>
              <p:nvSpPr>
                <p:cNvPr id="24" name="CaixaDeTexto 6"/>
                <p:cNvSpPr txBox="1"/>
                <p:nvPr/>
              </p:nvSpPr>
              <p:spPr>
                <a:xfrm rot="3428133">
                  <a:off x="4119645" y="2527704"/>
                  <a:ext cx="3070386" cy="3693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i="0" u="none" strike="noStrike" kern="1200" cap="none" spc="0" baseline="0" dirty="0" smtClean="0">
                      <a:uFillTx/>
                      <a:latin typeface="Calibri"/>
                    </a:rPr>
                    <a:t>Proteção</a:t>
                  </a:r>
                  <a:endParaRPr lang="pt-PT" sz="1800" i="0" u="none" strike="noStrike" kern="1200" cap="none" spc="0" baseline="0" dirty="0">
                    <a:uFillTx/>
                    <a:latin typeface="Calibri"/>
                  </a:endParaRPr>
                </a:p>
              </p:txBody>
            </p:sp>
          </p:grpSp>
          <p:sp>
            <p:nvSpPr>
              <p:cNvPr id="18" name="CaixaDeTexto 1"/>
              <p:cNvSpPr txBox="1"/>
              <p:nvPr/>
            </p:nvSpPr>
            <p:spPr>
              <a:xfrm>
                <a:off x="3986498" y="2839199"/>
                <a:ext cx="110293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Economia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dirty="0">
                    <a:solidFill>
                      <a:srgbClr val="000000"/>
                    </a:solidFill>
                    <a:latin typeface="Calibri"/>
                  </a:rPr>
                  <a:t>&amp;</a:t>
                </a:r>
                <a:endParaRPr lang="pt-PT" sz="18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dirty="0" smtClean="0">
                    <a:solidFill>
                      <a:srgbClr val="000000"/>
                    </a:solidFill>
                    <a:latin typeface="Calibri"/>
                  </a:rPr>
                  <a:t>Ambiente</a:t>
                </a:r>
                <a:endParaRPr lang="pt-PT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CaixaDeTexto 6"/>
              <p:cNvSpPr txBox="1"/>
              <p:nvPr/>
            </p:nvSpPr>
            <p:spPr>
              <a:xfrm rot="18202352">
                <a:off x="1865557" y="2626223"/>
                <a:ext cx="3670874" cy="369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i="0" u="none" strike="noStrike" kern="1200" cap="none" spc="0" baseline="0" dirty="0">
                    <a:uFillTx/>
                    <a:latin typeface="Calibri"/>
                  </a:rPr>
                  <a:t>Segurança</a:t>
                </a:r>
              </a:p>
            </p:txBody>
          </p:sp>
        </p:grpSp>
        <p:sp>
          <p:nvSpPr>
            <p:cNvPr id="7" name="Triângulo isósceles 6"/>
            <p:cNvSpPr/>
            <p:nvPr/>
          </p:nvSpPr>
          <p:spPr>
            <a:xfrm>
              <a:off x="2345421" y="1063409"/>
              <a:ext cx="4577932" cy="3515556"/>
            </a:xfrm>
            <a:prstGeom prst="triangle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165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/>
          <p:cNvSpPr txBox="1"/>
          <p:nvPr/>
        </p:nvSpPr>
        <p:spPr>
          <a:xfrm>
            <a:off x="3275856" y="3068964"/>
            <a:ext cx="4647428" cy="83099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Times New Roman" pitchFamily="18"/>
              </a:rPr>
              <a:t>Dados estatísitcos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cs typeface="Times New Roman" pitchFamily="18"/>
              </a:rPr>
              <a:t>Mapa de poluição costa portuguesa</a:t>
            </a:r>
            <a:endParaRPr lang="pt-PT" sz="24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Times New Roman" pitchFamily="18"/>
            </a:endParaRPr>
          </a:p>
        </p:txBody>
      </p:sp>
      <p:pic>
        <p:nvPicPr>
          <p:cNvPr id="3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027" y="144836"/>
            <a:ext cx="8820476" cy="63478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ângulo 4"/>
          <p:cNvSpPr/>
          <p:nvPr/>
        </p:nvSpPr>
        <p:spPr>
          <a:xfrm>
            <a:off x="6012161" y="6498375"/>
            <a:ext cx="3067318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Fonte: Safety and Shipping 1912-2012, Allianz</a:t>
            </a:r>
          </a:p>
        </p:txBody>
      </p:sp>
      <p:sp>
        <p:nvSpPr>
          <p:cNvPr id="6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Segurança</a:t>
            </a:r>
          </a:p>
        </p:txBody>
      </p:sp>
      <p:sp>
        <p:nvSpPr>
          <p:cNvPr id="7" name="Rectângulo arredondado 4"/>
          <p:cNvSpPr/>
          <p:nvPr/>
        </p:nvSpPr>
        <p:spPr>
          <a:xfrm>
            <a:off x="80311" y="629564"/>
            <a:ext cx="3627598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Regulamentação e normas</a:t>
            </a:r>
          </a:p>
        </p:txBody>
      </p:sp>
      <p:sp>
        <p:nvSpPr>
          <p:cNvPr id="8" name="Rectângulo 7"/>
          <p:cNvSpPr/>
          <p:nvPr/>
        </p:nvSpPr>
        <p:spPr>
          <a:xfrm>
            <a:off x="272728" y="1277224"/>
            <a:ext cx="1008107" cy="783622"/>
          </a:xfrm>
          <a:prstGeom prst="rect">
            <a:avLst/>
          </a:prstGeom>
          <a:noFill/>
          <a:ln w="38103">
            <a:solidFill>
              <a:srgbClr val="948A54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ângulo 9"/>
          <p:cNvSpPr/>
          <p:nvPr/>
        </p:nvSpPr>
        <p:spPr>
          <a:xfrm>
            <a:off x="2898885" y="5091022"/>
            <a:ext cx="1008107" cy="703146"/>
          </a:xfrm>
          <a:prstGeom prst="rect">
            <a:avLst/>
          </a:prstGeom>
          <a:noFill/>
          <a:ln w="38103">
            <a:solidFill>
              <a:srgbClr val="948A54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Rectângulo 10"/>
          <p:cNvSpPr/>
          <p:nvPr/>
        </p:nvSpPr>
        <p:spPr>
          <a:xfrm>
            <a:off x="6156179" y="1376007"/>
            <a:ext cx="1008107" cy="756848"/>
          </a:xfrm>
          <a:prstGeom prst="rect">
            <a:avLst/>
          </a:prstGeom>
          <a:noFill/>
          <a:ln w="38103">
            <a:solidFill>
              <a:srgbClr val="948A54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Rectângulo 11"/>
          <p:cNvSpPr/>
          <p:nvPr/>
        </p:nvSpPr>
        <p:spPr>
          <a:xfrm>
            <a:off x="6234443" y="3023097"/>
            <a:ext cx="1008107" cy="981965"/>
          </a:xfrm>
          <a:prstGeom prst="rect">
            <a:avLst/>
          </a:prstGeom>
          <a:noFill/>
          <a:ln w="38103">
            <a:solidFill>
              <a:srgbClr val="948A54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Rectângulo 12"/>
          <p:cNvSpPr/>
          <p:nvPr/>
        </p:nvSpPr>
        <p:spPr>
          <a:xfrm>
            <a:off x="7831150" y="4221089"/>
            <a:ext cx="1008107" cy="562996"/>
          </a:xfrm>
          <a:prstGeom prst="rect">
            <a:avLst/>
          </a:prstGeom>
          <a:noFill/>
          <a:ln w="38103">
            <a:solidFill>
              <a:srgbClr val="984807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8329"/>
            <a:ext cx="9168395" cy="6886329"/>
          </a:xfrm>
          <a:prstGeom prst="rect">
            <a:avLst/>
          </a:prstGeom>
        </p:spPr>
      </p:pic>
      <p:sp>
        <p:nvSpPr>
          <p:cNvPr id="5" name="Rectângulo 4"/>
          <p:cNvSpPr/>
          <p:nvPr/>
        </p:nvSpPr>
        <p:spPr>
          <a:xfrm>
            <a:off x="0" y="-27084"/>
            <a:ext cx="9252520" cy="6885084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ângulo arredondado 99"/>
          <p:cNvSpPr/>
          <p:nvPr/>
        </p:nvSpPr>
        <p:spPr>
          <a:xfrm>
            <a:off x="1885390" y="53917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EEAFF"/>
              </a:gs>
              <a:gs pos="100000">
                <a:srgbClr val="BBEFFF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A regulação-normalização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2337705" y="962391"/>
            <a:ext cx="4585648" cy="3670874"/>
            <a:chOff x="2337705" y="962391"/>
            <a:chExt cx="4585648" cy="3670874"/>
          </a:xfrm>
        </p:grpSpPr>
        <p:grpSp>
          <p:nvGrpSpPr>
            <p:cNvPr id="25" name="Grupo 24"/>
            <p:cNvGrpSpPr/>
            <p:nvPr/>
          </p:nvGrpSpPr>
          <p:grpSpPr>
            <a:xfrm>
              <a:off x="2337705" y="962391"/>
              <a:ext cx="4585648" cy="3670874"/>
              <a:chOff x="2337705" y="962391"/>
              <a:chExt cx="4585648" cy="3670874"/>
            </a:xfrm>
          </p:grpSpPr>
          <p:grpSp>
            <p:nvGrpSpPr>
              <p:cNvPr id="33" name="Grupo 32"/>
              <p:cNvGrpSpPr/>
              <p:nvPr/>
            </p:nvGrpSpPr>
            <p:grpSpPr>
              <a:xfrm>
                <a:off x="2337705" y="1090250"/>
                <a:ext cx="4585648" cy="3513393"/>
                <a:chOff x="2392510" y="928131"/>
                <a:chExt cx="4585648" cy="3513393"/>
              </a:xfrm>
            </p:grpSpPr>
            <p:sp>
              <p:nvSpPr>
                <p:cNvPr id="36" name="Forma livre 35"/>
                <p:cNvSpPr/>
                <p:nvPr/>
              </p:nvSpPr>
              <p:spPr>
                <a:xfrm>
                  <a:off x="2400226" y="4034147"/>
                  <a:ext cx="4577932" cy="407377"/>
                </a:xfrm>
                <a:custGeom>
                  <a:avLst/>
                  <a:gdLst>
                    <a:gd name="connsiteX0" fmla="*/ 3903785 w 4630616"/>
                    <a:gd name="connsiteY0" fmla="*/ 11723 h 445477"/>
                    <a:gd name="connsiteX1" fmla="*/ 4630616 w 4630616"/>
                    <a:gd name="connsiteY1" fmla="*/ 445477 h 445477"/>
                    <a:gd name="connsiteX2" fmla="*/ 0 w 4630616"/>
                    <a:gd name="connsiteY2" fmla="*/ 410308 h 445477"/>
                    <a:gd name="connsiteX3" fmla="*/ 750277 w 4630616"/>
                    <a:gd name="connsiteY3" fmla="*/ 0 h 445477"/>
                    <a:gd name="connsiteX4" fmla="*/ 3903785 w 4630616"/>
                    <a:gd name="connsiteY4" fmla="*/ 11723 h 445477"/>
                    <a:gd name="connsiteX0" fmla="*/ 4208585 w 4630616"/>
                    <a:gd name="connsiteY0" fmla="*/ 0 h 2580054"/>
                    <a:gd name="connsiteX1" fmla="*/ 4630616 w 4630616"/>
                    <a:gd name="connsiteY1" fmla="*/ 2580054 h 2580054"/>
                    <a:gd name="connsiteX2" fmla="*/ 0 w 4630616"/>
                    <a:gd name="connsiteY2" fmla="*/ 2544885 h 2580054"/>
                    <a:gd name="connsiteX3" fmla="*/ 750277 w 4630616"/>
                    <a:gd name="connsiteY3" fmla="*/ 2134577 h 2580054"/>
                    <a:gd name="connsiteX4" fmla="*/ 4208585 w 4630616"/>
                    <a:gd name="connsiteY4" fmla="*/ 0 h 2580054"/>
                    <a:gd name="connsiteX0" fmla="*/ 4208585 w 4922716"/>
                    <a:gd name="connsiteY0" fmla="*/ 0 h 2544885"/>
                    <a:gd name="connsiteX1" fmla="*/ 4922716 w 4922716"/>
                    <a:gd name="connsiteY1" fmla="*/ 306754 h 2544885"/>
                    <a:gd name="connsiteX2" fmla="*/ 0 w 4922716"/>
                    <a:gd name="connsiteY2" fmla="*/ 2544885 h 2544885"/>
                    <a:gd name="connsiteX3" fmla="*/ 750277 w 4922716"/>
                    <a:gd name="connsiteY3" fmla="*/ 2134577 h 2544885"/>
                    <a:gd name="connsiteX4" fmla="*/ 4208585 w 4922716"/>
                    <a:gd name="connsiteY4" fmla="*/ 0 h 2544885"/>
                    <a:gd name="connsiteX0" fmla="*/ 3458308 w 4172439"/>
                    <a:gd name="connsiteY0" fmla="*/ 33215 h 2167792"/>
                    <a:gd name="connsiteX1" fmla="*/ 4172439 w 4172439"/>
                    <a:gd name="connsiteY1" fmla="*/ 339969 h 2167792"/>
                    <a:gd name="connsiteX2" fmla="*/ 303823 w 4172439"/>
                    <a:gd name="connsiteY2" fmla="*/ 0 h 2167792"/>
                    <a:gd name="connsiteX3" fmla="*/ 0 w 4172439"/>
                    <a:gd name="connsiteY3" fmla="*/ 2167792 h 2167792"/>
                    <a:gd name="connsiteX4" fmla="*/ 3458308 w 4172439"/>
                    <a:gd name="connsiteY4" fmla="*/ 33215 h 2167792"/>
                    <a:gd name="connsiteX0" fmla="*/ 3789485 w 4503616"/>
                    <a:gd name="connsiteY0" fmla="*/ 0 h 2134577"/>
                    <a:gd name="connsiteX1" fmla="*/ 4503616 w 4503616"/>
                    <a:gd name="connsiteY1" fmla="*/ 306754 h 2134577"/>
                    <a:gd name="connsiteX2" fmla="*/ 0 w 4503616"/>
                    <a:gd name="connsiteY2" fmla="*/ 347785 h 2134577"/>
                    <a:gd name="connsiteX3" fmla="*/ 331177 w 4503616"/>
                    <a:gd name="connsiteY3" fmla="*/ 2134577 h 2134577"/>
                    <a:gd name="connsiteX4" fmla="*/ 3789485 w 4503616"/>
                    <a:gd name="connsiteY4" fmla="*/ 0 h 2134577"/>
                    <a:gd name="connsiteX0" fmla="*/ 3789485 w 4503616"/>
                    <a:gd name="connsiteY0" fmla="*/ 37123 h 384908"/>
                    <a:gd name="connsiteX1" fmla="*/ 4503616 w 4503616"/>
                    <a:gd name="connsiteY1" fmla="*/ 343877 h 384908"/>
                    <a:gd name="connsiteX2" fmla="*/ 0 w 4503616"/>
                    <a:gd name="connsiteY2" fmla="*/ 384908 h 384908"/>
                    <a:gd name="connsiteX3" fmla="*/ 661377 w 4503616"/>
                    <a:gd name="connsiteY3" fmla="*/ 0 h 384908"/>
                    <a:gd name="connsiteX4" fmla="*/ 3789485 w 4503616"/>
                    <a:gd name="connsiteY4" fmla="*/ 37123 h 384908"/>
                    <a:gd name="connsiteX0" fmla="*/ 3789485 w 4503616"/>
                    <a:gd name="connsiteY0" fmla="*/ 37123 h 410308"/>
                    <a:gd name="connsiteX1" fmla="*/ 4503616 w 4503616"/>
                    <a:gd name="connsiteY1" fmla="*/ 343877 h 410308"/>
                    <a:gd name="connsiteX2" fmla="*/ 0 w 4503616"/>
                    <a:gd name="connsiteY2" fmla="*/ 410308 h 410308"/>
                    <a:gd name="connsiteX3" fmla="*/ 661377 w 4503616"/>
                    <a:gd name="connsiteY3" fmla="*/ 0 h 410308"/>
                    <a:gd name="connsiteX4" fmla="*/ 3789485 w 4503616"/>
                    <a:gd name="connsiteY4" fmla="*/ 37123 h 410308"/>
                    <a:gd name="connsiteX0" fmla="*/ 3776785 w 4490916"/>
                    <a:gd name="connsiteY0" fmla="*/ 37123 h 397608"/>
                    <a:gd name="connsiteX1" fmla="*/ 4490916 w 4490916"/>
                    <a:gd name="connsiteY1" fmla="*/ 343877 h 397608"/>
                    <a:gd name="connsiteX2" fmla="*/ 0 w 4490916"/>
                    <a:gd name="connsiteY2" fmla="*/ 397608 h 397608"/>
                    <a:gd name="connsiteX3" fmla="*/ 648677 w 4490916"/>
                    <a:gd name="connsiteY3" fmla="*/ 0 h 397608"/>
                    <a:gd name="connsiteX4" fmla="*/ 3776785 w 4490916"/>
                    <a:gd name="connsiteY4" fmla="*/ 37123 h 397608"/>
                    <a:gd name="connsiteX0" fmla="*/ 3840285 w 4554416"/>
                    <a:gd name="connsiteY0" fmla="*/ 37123 h 448408"/>
                    <a:gd name="connsiteX1" fmla="*/ 4554416 w 4554416"/>
                    <a:gd name="connsiteY1" fmla="*/ 343877 h 448408"/>
                    <a:gd name="connsiteX2" fmla="*/ 0 w 4554416"/>
                    <a:gd name="connsiteY2" fmla="*/ 448408 h 448408"/>
                    <a:gd name="connsiteX3" fmla="*/ 712177 w 4554416"/>
                    <a:gd name="connsiteY3" fmla="*/ 0 h 448408"/>
                    <a:gd name="connsiteX4" fmla="*/ 3840285 w 4554416"/>
                    <a:gd name="connsiteY4" fmla="*/ 37123 h 448408"/>
                    <a:gd name="connsiteX0" fmla="*/ 3751385 w 4465516"/>
                    <a:gd name="connsiteY0" fmla="*/ 37123 h 397608"/>
                    <a:gd name="connsiteX1" fmla="*/ 4465516 w 4465516"/>
                    <a:gd name="connsiteY1" fmla="*/ 343877 h 397608"/>
                    <a:gd name="connsiteX2" fmla="*/ 0 w 4465516"/>
                    <a:gd name="connsiteY2" fmla="*/ 397608 h 397608"/>
                    <a:gd name="connsiteX3" fmla="*/ 623277 w 4465516"/>
                    <a:gd name="connsiteY3" fmla="*/ 0 h 397608"/>
                    <a:gd name="connsiteX4" fmla="*/ 3751385 w 4465516"/>
                    <a:gd name="connsiteY4" fmla="*/ 37123 h 397608"/>
                    <a:gd name="connsiteX0" fmla="*/ 3764085 w 4478216"/>
                    <a:gd name="connsiteY0" fmla="*/ 37123 h 384908"/>
                    <a:gd name="connsiteX1" fmla="*/ 4478216 w 4478216"/>
                    <a:gd name="connsiteY1" fmla="*/ 343877 h 384908"/>
                    <a:gd name="connsiteX2" fmla="*/ 0 w 4478216"/>
                    <a:gd name="connsiteY2" fmla="*/ 384908 h 384908"/>
                    <a:gd name="connsiteX3" fmla="*/ 635977 w 4478216"/>
                    <a:gd name="connsiteY3" fmla="*/ 0 h 384908"/>
                    <a:gd name="connsiteX4" fmla="*/ 3764085 w 4478216"/>
                    <a:gd name="connsiteY4" fmla="*/ 37123 h 384908"/>
                    <a:gd name="connsiteX0" fmla="*/ 3764085 w 4592516"/>
                    <a:gd name="connsiteY0" fmla="*/ 37123 h 394677"/>
                    <a:gd name="connsiteX1" fmla="*/ 4592516 w 4592516"/>
                    <a:gd name="connsiteY1" fmla="*/ 394677 h 394677"/>
                    <a:gd name="connsiteX2" fmla="*/ 0 w 4592516"/>
                    <a:gd name="connsiteY2" fmla="*/ 384908 h 394677"/>
                    <a:gd name="connsiteX3" fmla="*/ 635977 w 4592516"/>
                    <a:gd name="connsiteY3" fmla="*/ 0 h 394677"/>
                    <a:gd name="connsiteX4" fmla="*/ 3764085 w 4592516"/>
                    <a:gd name="connsiteY4" fmla="*/ 37123 h 394677"/>
                    <a:gd name="connsiteX0" fmla="*/ 3764085 w 4516316"/>
                    <a:gd name="connsiteY0" fmla="*/ 37123 h 407377"/>
                    <a:gd name="connsiteX1" fmla="*/ 4516316 w 4516316"/>
                    <a:gd name="connsiteY1" fmla="*/ 407377 h 407377"/>
                    <a:gd name="connsiteX2" fmla="*/ 0 w 4516316"/>
                    <a:gd name="connsiteY2" fmla="*/ 384908 h 407377"/>
                    <a:gd name="connsiteX3" fmla="*/ 635977 w 4516316"/>
                    <a:gd name="connsiteY3" fmla="*/ 0 h 407377"/>
                    <a:gd name="connsiteX4" fmla="*/ 3764085 w 4516316"/>
                    <a:gd name="connsiteY4" fmla="*/ 37123 h 407377"/>
                    <a:gd name="connsiteX0" fmla="*/ 3764085 w 4521245"/>
                    <a:gd name="connsiteY0" fmla="*/ 37123 h 407377"/>
                    <a:gd name="connsiteX1" fmla="*/ 4521245 w 4521245"/>
                    <a:gd name="connsiteY1" fmla="*/ 407377 h 407377"/>
                    <a:gd name="connsiteX2" fmla="*/ 0 w 4521245"/>
                    <a:gd name="connsiteY2" fmla="*/ 384908 h 407377"/>
                    <a:gd name="connsiteX3" fmla="*/ 635977 w 4521245"/>
                    <a:gd name="connsiteY3" fmla="*/ 0 h 407377"/>
                    <a:gd name="connsiteX4" fmla="*/ 3764085 w 4521245"/>
                    <a:gd name="connsiteY4" fmla="*/ 37123 h 407377"/>
                    <a:gd name="connsiteX0" fmla="*/ 3820772 w 4577932"/>
                    <a:gd name="connsiteY0" fmla="*/ 37123 h 407377"/>
                    <a:gd name="connsiteX1" fmla="*/ 4577932 w 4577932"/>
                    <a:gd name="connsiteY1" fmla="*/ 407377 h 407377"/>
                    <a:gd name="connsiteX2" fmla="*/ 0 w 4577932"/>
                    <a:gd name="connsiteY2" fmla="*/ 384908 h 407377"/>
                    <a:gd name="connsiteX3" fmla="*/ 692664 w 4577932"/>
                    <a:gd name="connsiteY3" fmla="*/ 0 h 407377"/>
                    <a:gd name="connsiteX4" fmla="*/ 3820772 w 4577932"/>
                    <a:gd name="connsiteY4" fmla="*/ 37123 h 407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7932" h="407377">
                      <a:moveTo>
                        <a:pt x="3820772" y="37123"/>
                      </a:moveTo>
                      <a:lnTo>
                        <a:pt x="4577932" y="407377"/>
                      </a:lnTo>
                      <a:lnTo>
                        <a:pt x="0" y="384908"/>
                      </a:lnTo>
                      <a:lnTo>
                        <a:pt x="692664" y="0"/>
                      </a:lnTo>
                      <a:lnTo>
                        <a:pt x="3820772" y="37123"/>
                      </a:lnTo>
                      <a:close/>
                    </a:path>
                  </a:pathLst>
                </a:custGeom>
                <a:solidFill>
                  <a:srgbClr val="00B0F0">
                    <a:alpha val="74118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grpSp>
              <p:nvGrpSpPr>
                <p:cNvPr id="37" name="Grupo 36"/>
                <p:cNvGrpSpPr/>
                <p:nvPr/>
              </p:nvGrpSpPr>
              <p:grpSpPr>
                <a:xfrm>
                  <a:off x="2392510" y="928131"/>
                  <a:ext cx="4572459" cy="3496084"/>
                  <a:chOff x="2392510" y="928131"/>
                  <a:chExt cx="4572459" cy="3496084"/>
                </a:xfrm>
              </p:grpSpPr>
              <p:sp>
                <p:nvSpPr>
                  <p:cNvPr id="39" name="Forma livre 38"/>
                  <p:cNvSpPr/>
                  <p:nvPr/>
                </p:nvSpPr>
                <p:spPr>
                  <a:xfrm>
                    <a:off x="4667246" y="938331"/>
                    <a:ext cx="2297723" cy="3485884"/>
                  </a:xfrm>
                  <a:custGeom>
                    <a:avLst/>
                    <a:gdLst>
                      <a:gd name="connsiteX0" fmla="*/ 2297723 w 2297723"/>
                      <a:gd name="connsiteY0" fmla="*/ 4572000 h 4572000"/>
                      <a:gd name="connsiteX1" fmla="*/ 0 w 2297723"/>
                      <a:gd name="connsiteY1" fmla="*/ 0 h 4572000"/>
                      <a:gd name="connsiteX2" fmla="*/ 0 w 2297723"/>
                      <a:gd name="connsiteY2" fmla="*/ 926123 h 4572000"/>
                      <a:gd name="connsiteX3" fmla="*/ 1582615 w 2297723"/>
                      <a:gd name="connsiteY3" fmla="*/ 4161692 h 4572000"/>
                      <a:gd name="connsiteX4" fmla="*/ 2297723 w 2297723"/>
                      <a:gd name="connsiteY4" fmla="*/ 4572000 h 4572000"/>
                      <a:gd name="connsiteX0" fmla="*/ 2297723 w 2297723"/>
                      <a:gd name="connsiteY0" fmla="*/ 4267200 h 4267200"/>
                      <a:gd name="connsiteX1" fmla="*/ 25400 w 2297723"/>
                      <a:gd name="connsiteY1" fmla="*/ 0 h 4267200"/>
                      <a:gd name="connsiteX2" fmla="*/ 0 w 2297723"/>
                      <a:gd name="connsiteY2" fmla="*/ 621323 h 4267200"/>
                      <a:gd name="connsiteX3" fmla="*/ 1582615 w 2297723"/>
                      <a:gd name="connsiteY3" fmla="*/ 3856892 h 4267200"/>
                      <a:gd name="connsiteX4" fmla="*/ 2297723 w 2297723"/>
                      <a:gd name="connsiteY4" fmla="*/ 4267200 h 4267200"/>
                      <a:gd name="connsiteX0" fmla="*/ 2297723 w 2297723"/>
                      <a:gd name="connsiteY0" fmla="*/ 3505200 h 3856892"/>
                      <a:gd name="connsiteX1" fmla="*/ 25400 w 2297723"/>
                      <a:gd name="connsiteY1" fmla="*/ 0 h 3856892"/>
                      <a:gd name="connsiteX2" fmla="*/ 0 w 2297723"/>
                      <a:gd name="connsiteY2" fmla="*/ 621323 h 3856892"/>
                      <a:gd name="connsiteX3" fmla="*/ 1582615 w 2297723"/>
                      <a:gd name="connsiteY3" fmla="*/ 3856892 h 3856892"/>
                      <a:gd name="connsiteX4" fmla="*/ 2297723 w 2297723"/>
                      <a:gd name="connsiteY4" fmla="*/ 3505200 h 3856892"/>
                      <a:gd name="connsiteX0" fmla="*/ 2297723 w 2297723"/>
                      <a:gd name="connsiteY0" fmla="*/ 3505200 h 3505200"/>
                      <a:gd name="connsiteX1" fmla="*/ 25400 w 2297723"/>
                      <a:gd name="connsiteY1" fmla="*/ 0 h 3505200"/>
                      <a:gd name="connsiteX2" fmla="*/ 0 w 2297723"/>
                      <a:gd name="connsiteY2" fmla="*/ 621323 h 3505200"/>
                      <a:gd name="connsiteX3" fmla="*/ 1582615 w 2297723"/>
                      <a:gd name="connsiteY3" fmla="*/ 3158392 h 3505200"/>
                      <a:gd name="connsiteX4" fmla="*/ 2297723 w 2297723"/>
                      <a:gd name="connsiteY4" fmla="*/ 3505200 h 3505200"/>
                      <a:gd name="connsiteX0" fmla="*/ 2297723 w 2297723"/>
                      <a:gd name="connsiteY0" fmla="*/ 3519487 h 3519487"/>
                      <a:gd name="connsiteX1" fmla="*/ 11113 w 2297723"/>
                      <a:gd name="connsiteY1" fmla="*/ 0 h 3519487"/>
                      <a:gd name="connsiteX2" fmla="*/ 0 w 2297723"/>
                      <a:gd name="connsiteY2" fmla="*/ 635610 h 3519487"/>
                      <a:gd name="connsiteX3" fmla="*/ 1582615 w 2297723"/>
                      <a:gd name="connsiteY3" fmla="*/ 3172679 h 3519487"/>
                      <a:gd name="connsiteX4" fmla="*/ 2297723 w 2297723"/>
                      <a:gd name="connsiteY4" fmla="*/ 3519487 h 3519487"/>
                      <a:gd name="connsiteX0" fmla="*/ 2297723 w 2297723"/>
                      <a:gd name="connsiteY0" fmla="*/ 3512343 h 3512343"/>
                      <a:gd name="connsiteX1" fmla="*/ 3969 w 2297723"/>
                      <a:gd name="connsiteY1" fmla="*/ 0 h 3512343"/>
                      <a:gd name="connsiteX2" fmla="*/ 0 w 2297723"/>
                      <a:gd name="connsiteY2" fmla="*/ 628466 h 3512343"/>
                      <a:gd name="connsiteX3" fmla="*/ 1582615 w 2297723"/>
                      <a:gd name="connsiteY3" fmla="*/ 3165535 h 3512343"/>
                      <a:gd name="connsiteX4" fmla="*/ 2297723 w 2297723"/>
                      <a:gd name="connsiteY4" fmla="*/ 3512343 h 3512343"/>
                      <a:gd name="connsiteX0" fmla="*/ 2297723 w 2297723"/>
                      <a:gd name="connsiteY0" fmla="*/ 3533775 h 3533775"/>
                      <a:gd name="connsiteX1" fmla="*/ 11112 w 2297723"/>
                      <a:gd name="connsiteY1" fmla="*/ 0 h 3533775"/>
                      <a:gd name="connsiteX2" fmla="*/ 0 w 2297723"/>
                      <a:gd name="connsiteY2" fmla="*/ 649898 h 3533775"/>
                      <a:gd name="connsiteX3" fmla="*/ 1582615 w 2297723"/>
                      <a:gd name="connsiteY3" fmla="*/ 3186967 h 3533775"/>
                      <a:gd name="connsiteX4" fmla="*/ 2297723 w 2297723"/>
                      <a:gd name="connsiteY4" fmla="*/ 3533775 h 3533775"/>
                      <a:gd name="connsiteX0" fmla="*/ 2297723 w 2297723"/>
                      <a:gd name="connsiteY0" fmla="*/ 3526631 h 3526631"/>
                      <a:gd name="connsiteX1" fmla="*/ 18255 w 2297723"/>
                      <a:gd name="connsiteY1" fmla="*/ 0 h 3526631"/>
                      <a:gd name="connsiteX2" fmla="*/ 0 w 2297723"/>
                      <a:gd name="connsiteY2" fmla="*/ 642754 h 3526631"/>
                      <a:gd name="connsiteX3" fmla="*/ 1582615 w 2297723"/>
                      <a:gd name="connsiteY3" fmla="*/ 3179823 h 3526631"/>
                      <a:gd name="connsiteX4" fmla="*/ 2297723 w 2297723"/>
                      <a:gd name="connsiteY4" fmla="*/ 3526631 h 3526631"/>
                      <a:gd name="connsiteX0" fmla="*/ 2297723 w 2297723"/>
                      <a:gd name="connsiteY0" fmla="*/ 3376612 h 3376612"/>
                      <a:gd name="connsiteX1" fmla="*/ 146843 w 2297723"/>
                      <a:gd name="connsiteY1" fmla="*/ 0 h 3376612"/>
                      <a:gd name="connsiteX2" fmla="*/ 0 w 2297723"/>
                      <a:gd name="connsiteY2" fmla="*/ 492735 h 3376612"/>
                      <a:gd name="connsiteX3" fmla="*/ 1582615 w 2297723"/>
                      <a:gd name="connsiteY3" fmla="*/ 3029804 h 3376612"/>
                      <a:gd name="connsiteX4" fmla="*/ 2297723 w 2297723"/>
                      <a:gd name="connsiteY4" fmla="*/ 3376612 h 3376612"/>
                      <a:gd name="connsiteX0" fmla="*/ 2297723 w 2297723"/>
                      <a:gd name="connsiteY0" fmla="*/ 3490912 h 3490912"/>
                      <a:gd name="connsiteX1" fmla="*/ 3968 w 2297723"/>
                      <a:gd name="connsiteY1" fmla="*/ 0 h 3490912"/>
                      <a:gd name="connsiteX2" fmla="*/ 0 w 2297723"/>
                      <a:gd name="connsiteY2" fmla="*/ 607035 h 3490912"/>
                      <a:gd name="connsiteX3" fmla="*/ 1582615 w 2297723"/>
                      <a:gd name="connsiteY3" fmla="*/ 3144104 h 3490912"/>
                      <a:gd name="connsiteX4" fmla="*/ 2297723 w 2297723"/>
                      <a:gd name="connsiteY4" fmla="*/ 3490912 h 3490912"/>
                      <a:gd name="connsiteX0" fmla="*/ 2297723 w 2297723"/>
                      <a:gd name="connsiteY0" fmla="*/ 3462337 h 3462337"/>
                      <a:gd name="connsiteX1" fmla="*/ 11112 w 2297723"/>
                      <a:gd name="connsiteY1" fmla="*/ 0 h 3462337"/>
                      <a:gd name="connsiteX2" fmla="*/ 0 w 2297723"/>
                      <a:gd name="connsiteY2" fmla="*/ 578460 h 3462337"/>
                      <a:gd name="connsiteX3" fmla="*/ 1582615 w 2297723"/>
                      <a:gd name="connsiteY3" fmla="*/ 3115529 h 3462337"/>
                      <a:gd name="connsiteX4" fmla="*/ 2297723 w 2297723"/>
                      <a:gd name="connsiteY4" fmla="*/ 3462337 h 3462337"/>
                      <a:gd name="connsiteX0" fmla="*/ 2297723 w 2297723"/>
                      <a:gd name="connsiteY0" fmla="*/ 3485884 h 3485884"/>
                      <a:gd name="connsiteX1" fmla="*/ 18960 w 2297723"/>
                      <a:gd name="connsiteY1" fmla="*/ 0 h 3485884"/>
                      <a:gd name="connsiteX2" fmla="*/ 0 w 2297723"/>
                      <a:gd name="connsiteY2" fmla="*/ 602007 h 3485884"/>
                      <a:gd name="connsiteX3" fmla="*/ 1582615 w 2297723"/>
                      <a:gd name="connsiteY3" fmla="*/ 3139076 h 3485884"/>
                      <a:gd name="connsiteX4" fmla="*/ 2297723 w 2297723"/>
                      <a:gd name="connsiteY4" fmla="*/ 3485884 h 3485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7723" h="3485884">
                        <a:moveTo>
                          <a:pt x="2297723" y="3485884"/>
                        </a:moveTo>
                        <a:lnTo>
                          <a:pt x="18960" y="0"/>
                        </a:lnTo>
                        <a:cubicBezTo>
                          <a:pt x="17637" y="202345"/>
                          <a:pt x="1323" y="399662"/>
                          <a:pt x="0" y="602007"/>
                        </a:cubicBezTo>
                        <a:lnTo>
                          <a:pt x="1582615" y="3139076"/>
                        </a:lnTo>
                        <a:lnTo>
                          <a:pt x="2297723" y="348588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74902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40" name="Forma livre 39"/>
                  <p:cNvSpPr/>
                  <p:nvPr/>
                </p:nvSpPr>
                <p:spPr>
                  <a:xfrm>
                    <a:off x="2392510" y="928131"/>
                    <a:ext cx="2301326" cy="3488715"/>
                  </a:xfrm>
                  <a:custGeom>
                    <a:avLst/>
                    <a:gdLst>
                      <a:gd name="connsiteX0" fmla="*/ 0 w 2321170"/>
                      <a:gd name="connsiteY0" fmla="*/ 4560277 h 4560277"/>
                      <a:gd name="connsiteX1" fmla="*/ 2321170 w 2321170"/>
                      <a:gd name="connsiteY1" fmla="*/ 0 h 4560277"/>
                      <a:gd name="connsiteX2" fmla="*/ 2309446 w 2321170"/>
                      <a:gd name="connsiteY2" fmla="*/ 949569 h 4560277"/>
                      <a:gd name="connsiteX3" fmla="*/ 726831 w 2321170"/>
                      <a:gd name="connsiteY3" fmla="*/ 4138246 h 4560277"/>
                      <a:gd name="connsiteX4" fmla="*/ 0 w 2321170"/>
                      <a:gd name="connsiteY4" fmla="*/ 4560277 h 4560277"/>
                      <a:gd name="connsiteX0" fmla="*/ 0 w 3884246"/>
                      <a:gd name="connsiteY0" fmla="*/ 4560277 h 4560277"/>
                      <a:gd name="connsiteX1" fmla="*/ 2321170 w 3884246"/>
                      <a:gd name="connsiteY1" fmla="*/ 0 h 4560277"/>
                      <a:gd name="connsiteX2" fmla="*/ 3884246 w 3884246"/>
                      <a:gd name="connsiteY2" fmla="*/ 1203569 h 4560277"/>
                      <a:gd name="connsiteX3" fmla="*/ 726831 w 3884246"/>
                      <a:gd name="connsiteY3" fmla="*/ 4138246 h 4560277"/>
                      <a:gd name="connsiteX4" fmla="*/ 0 w 3884246"/>
                      <a:gd name="connsiteY4" fmla="*/ 4560277 h 4560277"/>
                      <a:gd name="connsiteX0" fmla="*/ 0 w 3921370"/>
                      <a:gd name="connsiteY0" fmla="*/ 4052277 h 4052277"/>
                      <a:gd name="connsiteX1" fmla="*/ 3921370 w 3921370"/>
                      <a:gd name="connsiteY1" fmla="*/ 0 h 4052277"/>
                      <a:gd name="connsiteX2" fmla="*/ 3884246 w 3921370"/>
                      <a:gd name="connsiteY2" fmla="*/ 695569 h 4052277"/>
                      <a:gd name="connsiteX3" fmla="*/ 726831 w 3921370"/>
                      <a:gd name="connsiteY3" fmla="*/ 3630246 h 4052277"/>
                      <a:gd name="connsiteX4" fmla="*/ 0 w 3921370"/>
                      <a:gd name="connsiteY4" fmla="*/ 4052277 h 4052277"/>
                      <a:gd name="connsiteX0" fmla="*/ 0 w 3921370"/>
                      <a:gd name="connsiteY0" fmla="*/ 4052277 h 4052277"/>
                      <a:gd name="connsiteX1" fmla="*/ 3921370 w 3921370"/>
                      <a:gd name="connsiteY1" fmla="*/ 0 h 4052277"/>
                      <a:gd name="connsiteX2" fmla="*/ 3884246 w 3921370"/>
                      <a:gd name="connsiteY2" fmla="*/ 695569 h 4052277"/>
                      <a:gd name="connsiteX3" fmla="*/ 2314331 w 3921370"/>
                      <a:gd name="connsiteY3" fmla="*/ 3173046 h 4052277"/>
                      <a:gd name="connsiteX4" fmla="*/ 0 w 3921370"/>
                      <a:gd name="connsiteY4" fmla="*/ 4052277 h 4052277"/>
                      <a:gd name="connsiteX0" fmla="*/ 0 w 2308470"/>
                      <a:gd name="connsiteY0" fmla="*/ 3531577 h 3531577"/>
                      <a:gd name="connsiteX1" fmla="*/ 2308470 w 2308470"/>
                      <a:gd name="connsiteY1" fmla="*/ 0 h 3531577"/>
                      <a:gd name="connsiteX2" fmla="*/ 2271346 w 2308470"/>
                      <a:gd name="connsiteY2" fmla="*/ 695569 h 3531577"/>
                      <a:gd name="connsiteX3" fmla="*/ 701431 w 2308470"/>
                      <a:gd name="connsiteY3" fmla="*/ 3173046 h 3531577"/>
                      <a:gd name="connsiteX4" fmla="*/ 0 w 2308470"/>
                      <a:gd name="connsiteY4" fmla="*/ 3531577 h 3531577"/>
                      <a:gd name="connsiteX0" fmla="*/ 0 w 2315614"/>
                      <a:gd name="connsiteY0" fmla="*/ 3524434 h 3524434"/>
                      <a:gd name="connsiteX1" fmla="*/ 2315614 w 2315614"/>
                      <a:gd name="connsiteY1" fmla="*/ 0 h 3524434"/>
                      <a:gd name="connsiteX2" fmla="*/ 2271346 w 2315614"/>
                      <a:gd name="connsiteY2" fmla="*/ 688426 h 3524434"/>
                      <a:gd name="connsiteX3" fmla="*/ 701431 w 2315614"/>
                      <a:gd name="connsiteY3" fmla="*/ 3165903 h 3524434"/>
                      <a:gd name="connsiteX4" fmla="*/ 0 w 2315614"/>
                      <a:gd name="connsiteY4" fmla="*/ 3524434 h 3524434"/>
                      <a:gd name="connsiteX0" fmla="*/ 0 w 2301326"/>
                      <a:gd name="connsiteY0" fmla="*/ 3488715 h 3488715"/>
                      <a:gd name="connsiteX1" fmla="*/ 2301326 w 2301326"/>
                      <a:gd name="connsiteY1" fmla="*/ 0 h 3488715"/>
                      <a:gd name="connsiteX2" fmla="*/ 2271346 w 2301326"/>
                      <a:gd name="connsiteY2" fmla="*/ 652707 h 3488715"/>
                      <a:gd name="connsiteX3" fmla="*/ 701431 w 2301326"/>
                      <a:gd name="connsiteY3" fmla="*/ 3130184 h 3488715"/>
                      <a:gd name="connsiteX4" fmla="*/ 0 w 2301326"/>
                      <a:gd name="connsiteY4" fmla="*/ 3488715 h 3488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1326" h="3488715">
                        <a:moveTo>
                          <a:pt x="0" y="3488715"/>
                        </a:moveTo>
                        <a:lnTo>
                          <a:pt x="2301326" y="0"/>
                        </a:lnTo>
                        <a:lnTo>
                          <a:pt x="2271346" y="652707"/>
                        </a:lnTo>
                        <a:lnTo>
                          <a:pt x="701431" y="3130184"/>
                        </a:lnTo>
                        <a:lnTo>
                          <a:pt x="0" y="3488715"/>
                        </a:lnTo>
                        <a:close/>
                      </a:path>
                    </a:pathLst>
                  </a:custGeom>
                  <a:solidFill>
                    <a:srgbClr val="88F280">
                      <a:alpha val="81961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41" name="Triângulo isósceles 40"/>
                  <p:cNvSpPr/>
                  <p:nvPr/>
                </p:nvSpPr>
                <p:spPr>
                  <a:xfrm>
                    <a:off x="3076978" y="1557536"/>
                    <a:ext cx="3168352" cy="2495783"/>
                  </a:xfrm>
                  <a:prstGeom prst="triangle">
                    <a:avLst/>
                  </a:prstGeom>
                  <a:solidFill>
                    <a:srgbClr val="DBEEF4">
                      <a:alpha val="70980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42" name="CaixaDeTexto 6"/>
                  <p:cNvSpPr txBox="1"/>
                  <p:nvPr/>
                </p:nvSpPr>
                <p:spPr>
                  <a:xfrm>
                    <a:off x="3065493" y="4049674"/>
                    <a:ext cx="3168352" cy="3693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square" lIns="91440" tIns="45720" rIns="91440" bIns="45720" anchor="t" anchorCtr="0" compatLnSpc="1">
                    <a:sp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pt-PT" sz="1800" i="0" u="none" strike="noStrike" kern="1200" cap="none" spc="0" baseline="0" dirty="0" smtClean="0">
                        <a:uFillTx/>
                        <a:latin typeface="Calibri"/>
                      </a:rPr>
                      <a:t>Salvamento</a:t>
                    </a:r>
                    <a:endParaRPr lang="pt-PT" sz="1800" i="0" u="none" strike="noStrike" kern="1200" cap="none" spc="0" baseline="0" dirty="0">
                      <a:uFillTx/>
                      <a:latin typeface="Calibri"/>
                    </a:endParaRPr>
                  </a:p>
                </p:txBody>
              </p:sp>
            </p:grpSp>
            <p:sp>
              <p:nvSpPr>
                <p:cNvPr id="38" name="CaixaDeTexto 6"/>
                <p:cNvSpPr txBox="1"/>
                <p:nvPr/>
              </p:nvSpPr>
              <p:spPr>
                <a:xfrm rot="3428133">
                  <a:off x="4119645" y="2527704"/>
                  <a:ext cx="3070386" cy="3693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i="0" u="none" strike="noStrike" kern="1200" cap="none" spc="0" baseline="0" dirty="0" smtClean="0">
                      <a:uFillTx/>
                      <a:latin typeface="Calibri"/>
                    </a:rPr>
                    <a:t>Proteção</a:t>
                  </a:r>
                  <a:endParaRPr lang="pt-PT" sz="1800" i="0" u="none" strike="noStrike" kern="1200" cap="none" spc="0" baseline="0" dirty="0">
                    <a:uFillTx/>
                    <a:latin typeface="Calibri"/>
                  </a:endParaRPr>
                </a:p>
              </p:txBody>
            </p:sp>
          </p:grpSp>
          <p:sp>
            <p:nvSpPr>
              <p:cNvPr id="34" name="CaixaDeTexto 1"/>
              <p:cNvSpPr txBox="1"/>
              <p:nvPr/>
            </p:nvSpPr>
            <p:spPr>
              <a:xfrm>
                <a:off x="3986498" y="2839199"/>
                <a:ext cx="1198790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Económica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+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dirty="0" smtClean="0">
                    <a:solidFill>
                      <a:srgbClr val="000000"/>
                    </a:solidFill>
                    <a:latin typeface="Calibri"/>
                  </a:rPr>
                  <a:t>Ambiental</a:t>
                </a:r>
                <a:endParaRPr lang="pt-PT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CaixaDeTexto 6"/>
              <p:cNvSpPr txBox="1"/>
              <p:nvPr/>
            </p:nvSpPr>
            <p:spPr>
              <a:xfrm rot="18202352">
                <a:off x="1865557" y="2613160"/>
                <a:ext cx="3670874" cy="369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i="0" u="none" strike="noStrike" kern="1200" cap="none" spc="0" baseline="0" dirty="0">
                    <a:uFillTx/>
                    <a:latin typeface="Calibri"/>
                  </a:rPr>
                  <a:t>Segurança</a:t>
                </a:r>
              </a:p>
            </p:txBody>
          </p:sp>
        </p:grpSp>
        <p:sp>
          <p:nvSpPr>
            <p:cNvPr id="26" name="Triângulo isósceles 25"/>
            <p:cNvSpPr/>
            <p:nvPr/>
          </p:nvSpPr>
          <p:spPr>
            <a:xfrm>
              <a:off x="2345421" y="1063409"/>
              <a:ext cx="4577932" cy="3515556"/>
            </a:xfrm>
            <a:prstGeom prst="triangle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3" name="CaixaDeTexto 42"/>
          <p:cNvSpPr txBox="1"/>
          <p:nvPr/>
        </p:nvSpPr>
        <p:spPr>
          <a:xfrm>
            <a:off x="1029147" y="1534989"/>
            <a:ext cx="295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SOLAS 1914/1974/1988 (UN)</a:t>
            </a:r>
            <a:endParaRPr lang="pt-PT" b="1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333399" y="3485530"/>
            <a:ext cx="228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Paris MOU 1982 (PSC)</a:t>
            </a:r>
            <a:endParaRPr lang="pt-PT" b="1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756039" y="2204864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MARPOL 1973 (2005) (UN)</a:t>
            </a:r>
            <a:endParaRPr lang="pt-PT" b="1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592333" y="2843180"/>
            <a:ext cx="241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STCW 1978 (2010) (UN)</a:t>
            </a:r>
            <a:endParaRPr lang="pt-PT" b="1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3518825" y="4869403"/>
            <a:ext cx="1921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CSAR 1979  (2004)</a:t>
            </a:r>
          </a:p>
          <a:p>
            <a:pPr algn="ctr"/>
            <a:endParaRPr lang="pt-PT" b="1" dirty="0" smtClean="0"/>
          </a:p>
          <a:p>
            <a:pPr algn="ctr"/>
            <a:r>
              <a:rPr lang="pt-PT" b="1" dirty="0" smtClean="0"/>
              <a:t>IAMSAR</a:t>
            </a:r>
            <a:endParaRPr lang="pt-PT" b="1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5368588" y="1477178"/>
            <a:ext cx="154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UNCLOS 1982 </a:t>
            </a:r>
            <a:endParaRPr lang="pt-PT" b="1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5761302" y="2145630"/>
            <a:ext cx="265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UNCSUASMN 1988 (2005)</a:t>
            </a:r>
            <a:endParaRPr lang="pt-PT" b="1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6300192" y="2871895"/>
            <a:ext cx="252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UNCSUASFP 1988 (2005)</a:t>
            </a:r>
            <a:endParaRPr lang="pt-PT" b="1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6925711" y="3577863"/>
            <a:ext cx="1618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ISPS </a:t>
            </a:r>
            <a:r>
              <a:rPr lang="pt-PT" b="1" dirty="0" err="1" smtClean="0"/>
              <a:t>code</a:t>
            </a:r>
            <a:r>
              <a:rPr lang="pt-PT" b="1" dirty="0" smtClean="0"/>
              <a:t> 2004</a:t>
            </a:r>
            <a:endParaRPr lang="pt-PT" b="1" dirty="0"/>
          </a:p>
        </p:txBody>
      </p:sp>
      <p:cxnSp>
        <p:nvCxnSpPr>
          <p:cNvPr id="8" name="Conexão recta 7"/>
          <p:cNvCxnSpPr/>
          <p:nvPr/>
        </p:nvCxnSpPr>
        <p:spPr>
          <a:xfrm flipH="1" flipV="1">
            <a:off x="4622460" y="494763"/>
            <a:ext cx="1536" cy="56864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cta 51"/>
          <p:cNvCxnSpPr>
            <a:stCxn id="26" idx="2"/>
          </p:cNvCxnSpPr>
          <p:nvPr/>
        </p:nvCxnSpPr>
        <p:spPr>
          <a:xfrm flipH="1">
            <a:off x="0" y="4578965"/>
            <a:ext cx="2345421" cy="121376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cta 52"/>
          <p:cNvCxnSpPr/>
          <p:nvPr/>
        </p:nvCxnSpPr>
        <p:spPr>
          <a:xfrm flipH="1" flipV="1">
            <a:off x="6925711" y="4603643"/>
            <a:ext cx="2326809" cy="118909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373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7" y="198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Segurança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1744633" y="664718"/>
            <a:ext cx="5744589" cy="5437093"/>
            <a:chOff x="1744633" y="664718"/>
            <a:chExt cx="5744589" cy="5437093"/>
          </a:xfrm>
        </p:grpSpPr>
        <p:grpSp>
          <p:nvGrpSpPr>
            <p:cNvPr id="18" name="Grupo 17"/>
            <p:cNvGrpSpPr/>
            <p:nvPr/>
          </p:nvGrpSpPr>
          <p:grpSpPr>
            <a:xfrm>
              <a:off x="1744633" y="1193794"/>
              <a:ext cx="5744589" cy="4395932"/>
              <a:chOff x="1744633" y="1193794"/>
              <a:chExt cx="5744589" cy="4395932"/>
            </a:xfrm>
          </p:grpSpPr>
          <p:graphicFrame>
            <p:nvGraphicFramePr>
              <p:cNvPr id="16" name="Gráfico 1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409151471"/>
                  </p:ext>
                </p:extLst>
              </p:nvPr>
            </p:nvGraphicFramePr>
            <p:xfrm>
              <a:off x="1744633" y="1193794"/>
              <a:ext cx="5744589" cy="43959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7" name="Rectângulo arredondado 41"/>
              <p:cNvSpPr/>
              <p:nvPr/>
            </p:nvSpPr>
            <p:spPr>
              <a:xfrm rot="18040412">
                <a:off x="2469352" y="2614016"/>
                <a:ext cx="1690076" cy="41494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>
                    <a:latin typeface="Calibri"/>
                  </a:rPr>
                  <a:t>Investigação</a:t>
                </a:r>
              </a:p>
            </p:txBody>
          </p:sp>
          <p:sp>
            <p:nvSpPr>
              <p:cNvPr id="8" name="Rectângulo arredondado 40"/>
              <p:cNvSpPr/>
              <p:nvPr/>
            </p:nvSpPr>
            <p:spPr>
              <a:xfrm>
                <a:off x="3783984" y="4653136"/>
                <a:ext cx="1512170" cy="39024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 err="1">
                    <a:latin typeface="Calibri"/>
                  </a:rPr>
                  <a:t>Reação</a:t>
                </a:r>
                <a:endParaRPr lang="pt-PT" dirty="0">
                  <a:latin typeface="Calibri"/>
                </a:endParaRPr>
              </a:p>
            </p:txBody>
          </p:sp>
          <p:sp>
            <p:nvSpPr>
              <p:cNvPr id="9" name="Oval 11"/>
              <p:cNvSpPr/>
              <p:nvPr/>
            </p:nvSpPr>
            <p:spPr>
              <a:xfrm>
                <a:off x="3578636" y="2343964"/>
                <a:ext cx="2088232" cy="209021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1 0"/>
                  <a:gd name="f16" fmla="*/ f9 f0 1"/>
                  <a:gd name="f17" fmla="*/ f10 f0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0"/>
                  <a:gd name="f29" fmla="+- f22 0 f1"/>
                  <a:gd name="f30" fmla="+- f23 0 f1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0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1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0" swAng="f1"/>
                    <a:arcTo wR="f48" hR="f49" stAng="f2" swAng="f1"/>
                    <a:arcTo wR="f48" hR="f49" stAng="f7" swAng="f1"/>
                    <a:arcTo wR="f48" hR="f49" stAng="f1" swAng="f1"/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kern="0" dirty="0" smtClean="0">
                    <a:solidFill>
                      <a:srgbClr val="000000"/>
                    </a:solidFill>
                    <a:latin typeface="Calibri"/>
                  </a:rPr>
                  <a:t>Coastal State</a:t>
                </a:r>
                <a:endParaRPr lang="en-US" sz="1800" b="1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Flag State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Port State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(</a:t>
                </a:r>
                <a:r>
                  <a:rPr lang="pt-PT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Imposição)</a:t>
                </a:r>
              </a:p>
            </p:txBody>
          </p:sp>
          <p:sp>
            <p:nvSpPr>
              <p:cNvPr id="10" name="Rectângulo arredondado 38"/>
              <p:cNvSpPr/>
              <p:nvPr/>
            </p:nvSpPr>
            <p:spPr>
              <a:xfrm rot="3265116">
                <a:off x="5148124" y="2540458"/>
                <a:ext cx="1442365" cy="38184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 dirty="0">
                    <a:uFillTx/>
                    <a:latin typeface="Calibri"/>
                  </a:rPr>
                  <a:t>Prevenção</a:t>
                </a:r>
              </a:p>
            </p:txBody>
          </p:sp>
        </p:grpSp>
        <p:sp>
          <p:nvSpPr>
            <p:cNvPr id="17" name="Seta circular 41"/>
            <p:cNvSpPr/>
            <p:nvPr/>
          </p:nvSpPr>
          <p:spPr>
            <a:xfrm rot="16200000">
              <a:off x="1898181" y="606038"/>
              <a:ext cx="5437093" cy="55544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7742"/>
                <a:gd name="f7" fmla="val 4201229"/>
                <a:gd name="f8" fmla="+- 0 0 19733897"/>
                <a:gd name="f9" fmla="val 4165840"/>
                <a:gd name="f10" fmla="val 2506116"/>
                <a:gd name="f11" fmla="val 2003368"/>
                <a:gd name="f12" fmla="val 1895111"/>
                <a:gd name="f13" fmla="val 702391"/>
                <a:gd name="f14" fmla="val 19829762"/>
                <a:gd name="f15" fmla="val 4305735"/>
                <a:gd name="f16" fmla="val 1456383"/>
                <a:gd name="f17" fmla="val 4013587"/>
                <a:gd name="f18" fmla="val 1782323"/>
                <a:gd name="f19" fmla="val 3571599"/>
                <a:gd name="f20" fmla="val 1585860"/>
                <a:gd name="f21" fmla="val 3770756"/>
                <a:gd name="f22" fmla="val 1550735"/>
                <a:gd name="f23" fmla="val 1668908"/>
                <a:gd name="f24" fmla="val 1560652"/>
                <a:gd name="f25" fmla="val 20436288"/>
                <a:gd name="f26" fmla="+- 0 0 -11"/>
                <a:gd name="f27" fmla="+- 0 0 -439"/>
                <a:gd name="f28" fmla="+- 0 0 -529"/>
                <a:gd name="f29" fmla="+- 0 0 -619"/>
                <a:gd name="f30" fmla="*/ f3 1 4417742"/>
                <a:gd name="f31" fmla="*/ f4 1 4201229"/>
                <a:gd name="f32" fmla="+- f7 0 f5"/>
                <a:gd name="f33" fmla="+- f6 0 f5"/>
                <a:gd name="f34" fmla="*/ f26 f0 1"/>
                <a:gd name="f35" fmla="*/ f27 f0 1"/>
                <a:gd name="f36" fmla="*/ f28 f0 1"/>
                <a:gd name="f37" fmla="*/ f29 f0 1"/>
                <a:gd name="f38" fmla="*/ f33 1 4417742"/>
                <a:gd name="f39" fmla="*/ f32 1 4201229"/>
                <a:gd name="f40" fmla="*/ f34 1 f2"/>
                <a:gd name="f41" fmla="*/ f35 1 f2"/>
                <a:gd name="f42" fmla="*/ f36 1 f2"/>
                <a:gd name="f43" fmla="*/ f37 1 f2"/>
                <a:gd name="f44" fmla="*/ 4002053 1 f38"/>
                <a:gd name="f45" fmla="*/ 2472177 1 f39"/>
                <a:gd name="f46" fmla="*/ 4305735 1 f38"/>
                <a:gd name="f47" fmla="*/ 1456383 1 f39"/>
                <a:gd name="f48" fmla="*/ 4013587 1 f38"/>
                <a:gd name="f49" fmla="*/ 1782323 1 f39"/>
                <a:gd name="f50" fmla="*/ 3571599 1 f38"/>
                <a:gd name="f51" fmla="*/ 1585860 1 f39"/>
                <a:gd name="f52" fmla="*/ 792276 1 f38"/>
                <a:gd name="f53" fmla="*/ 3625466 1 f38"/>
                <a:gd name="f54" fmla="*/ 760568 1 f39"/>
                <a:gd name="f55" fmla="*/ 3440661 1 f39"/>
                <a:gd name="f56" fmla="+- f40 0 f1"/>
                <a:gd name="f57" fmla="+- f41 0 f1"/>
                <a:gd name="f58" fmla="+- f42 0 f1"/>
                <a:gd name="f59" fmla="+- f43 0 f1"/>
                <a:gd name="f60" fmla="*/ f52 f30 1"/>
                <a:gd name="f61" fmla="*/ f53 f30 1"/>
                <a:gd name="f62" fmla="*/ f55 f31 1"/>
                <a:gd name="f63" fmla="*/ f54 f31 1"/>
                <a:gd name="f64" fmla="*/ f44 f30 1"/>
                <a:gd name="f65" fmla="*/ f45 f31 1"/>
                <a:gd name="f66" fmla="*/ f46 f30 1"/>
                <a:gd name="f67" fmla="*/ f47 f31 1"/>
                <a:gd name="f68" fmla="*/ f48 f30 1"/>
                <a:gd name="f69" fmla="*/ f49 f31 1"/>
                <a:gd name="f70" fmla="*/ f50 f30 1"/>
                <a:gd name="f71" fmla="*/ f5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64" y="f65"/>
                </a:cxn>
                <a:cxn ang="f57">
                  <a:pos x="f66" y="f67"/>
                </a:cxn>
                <a:cxn ang="f58">
                  <a:pos x="f68" y="f69"/>
                </a:cxn>
                <a:cxn ang="f59">
                  <a:pos x="f70" y="f71"/>
                </a:cxn>
              </a:cxnLst>
              <a:rect l="f60" t="f63" r="f61" b="f62"/>
              <a:pathLst>
                <a:path w="4417742" h="4201229">
                  <a:moveTo>
                    <a:pt x="f9" y="f10"/>
                  </a:moveTo>
                  <a:arcTo wR="f11" hR="f12" stAng="f13" swAng="f14"/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arcTo wR="f23" hR="f24" stAng="f25" swAng="f8"/>
                  <a:close/>
                </a:path>
              </a:pathLst>
            </a:custGeom>
            <a:solidFill>
              <a:srgbClr val="4F81BD">
                <a:alpha val="72941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93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" y="0"/>
            <a:ext cx="9133748" cy="6858000"/>
          </a:xfrm>
          <a:prstGeom prst="rect">
            <a:avLst/>
          </a:prstGeom>
        </p:spPr>
      </p:pic>
      <p:sp>
        <p:nvSpPr>
          <p:cNvPr id="28" name="Seta circular 41"/>
          <p:cNvSpPr/>
          <p:nvPr/>
        </p:nvSpPr>
        <p:spPr>
          <a:xfrm rot="9077358">
            <a:off x="1537145" y="650311"/>
            <a:ext cx="5878815" cy="59576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7742"/>
              <a:gd name="f7" fmla="val 4201229"/>
              <a:gd name="f8" fmla="+- 0 0 19733897"/>
              <a:gd name="f9" fmla="val 4165840"/>
              <a:gd name="f10" fmla="val 2506116"/>
              <a:gd name="f11" fmla="val 2003368"/>
              <a:gd name="f12" fmla="val 1895111"/>
              <a:gd name="f13" fmla="val 702391"/>
              <a:gd name="f14" fmla="val 19829762"/>
              <a:gd name="f15" fmla="val 4305735"/>
              <a:gd name="f16" fmla="val 1456383"/>
              <a:gd name="f17" fmla="val 4013587"/>
              <a:gd name="f18" fmla="val 1782323"/>
              <a:gd name="f19" fmla="val 3571599"/>
              <a:gd name="f20" fmla="val 1585860"/>
              <a:gd name="f21" fmla="val 3770756"/>
              <a:gd name="f22" fmla="val 1550735"/>
              <a:gd name="f23" fmla="val 1668908"/>
              <a:gd name="f24" fmla="val 1560652"/>
              <a:gd name="f25" fmla="val 20436288"/>
              <a:gd name="f26" fmla="+- 0 0 -11"/>
              <a:gd name="f27" fmla="+- 0 0 -439"/>
              <a:gd name="f28" fmla="+- 0 0 -529"/>
              <a:gd name="f29" fmla="+- 0 0 -619"/>
              <a:gd name="f30" fmla="*/ f3 1 4417742"/>
              <a:gd name="f31" fmla="*/ f4 1 4201229"/>
              <a:gd name="f32" fmla="+- f7 0 f5"/>
              <a:gd name="f33" fmla="+- f6 0 f5"/>
              <a:gd name="f34" fmla="*/ f26 f0 1"/>
              <a:gd name="f35" fmla="*/ f27 f0 1"/>
              <a:gd name="f36" fmla="*/ f28 f0 1"/>
              <a:gd name="f37" fmla="*/ f29 f0 1"/>
              <a:gd name="f38" fmla="*/ f33 1 4417742"/>
              <a:gd name="f39" fmla="*/ f32 1 4201229"/>
              <a:gd name="f40" fmla="*/ f34 1 f2"/>
              <a:gd name="f41" fmla="*/ f35 1 f2"/>
              <a:gd name="f42" fmla="*/ f36 1 f2"/>
              <a:gd name="f43" fmla="*/ f37 1 f2"/>
              <a:gd name="f44" fmla="*/ 4002053 1 f38"/>
              <a:gd name="f45" fmla="*/ 2472177 1 f39"/>
              <a:gd name="f46" fmla="*/ 4305735 1 f38"/>
              <a:gd name="f47" fmla="*/ 1456383 1 f39"/>
              <a:gd name="f48" fmla="*/ 4013587 1 f38"/>
              <a:gd name="f49" fmla="*/ 1782323 1 f39"/>
              <a:gd name="f50" fmla="*/ 3571599 1 f38"/>
              <a:gd name="f51" fmla="*/ 1585860 1 f39"/>
              <a:gd name="f52" fmla="*/ 792276 1 f38"/>
              <a:gd name="f53" fmla="*/ 3625466 1 f38"/>
              <a:gd name="f54" fmla="*/ 760568 1 f39"/>
              <a:gd name="f55" fmla="*/ 3440661 1 f39"/>
              <a:gd name="f56" fmla="+- f40 0 f1"/>
              <a:gd name="f57" fmla="+- f41 0 f1"/>
              <a:gd name="f58" fmla="+- f42 0 f1"/>
              <a:gd name="f59" fmla="+- f43 0 f1"/>
              <a:gd name="f60" fmla="*/ f52 f30 1"/>
              <a:gd name="f61" fmla="*/ f53 f30 1"/>
              <a:gd name="f62" fmla="*/ f55 f31 1"/>
              <a:gd name="f63" fmla="*/ f54 f31 1"/>
              <a:gd name="f64" fmla="*/ f44 f30 1"/>
              <a:gd name="f65" fmla="*/ f45 f31 1"/>
              <a:gd name="f66" fmla="*/ f46 f30 1"/>
              <a:gd name="f67" fmla="*/ f47 f31 1"/>
              <a:gd name="f68" fmla="*/ f48 f30 1"/>
              <a:gd name="f69" fmla="*/ f49 f31 1"/>
              <a:gd name="f70" fmla="*/ f50 f30 1"/>
              <a:gd name="f71" fmla="*/ f51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6">
                <a:pos x="f64" y="f65"/>
              </a:cxn>
              <a:cxn ang="f57">
                <a:pos x="f66" y="f67"/>
              </a:cxn>
              <a:cxn ang="f58">
                <a:pos x="f68" y="f69"/>
              </a:cxn>
              <a:cxn ang="f59">
                <a:pos x="f70" y="f71"/>
              </a:cxn>
            </a:cxnLst>
            <a:rect l="f60" t="f63" r="f61" b="f62"/>
            <a:pathLst>
              <a:path w="4417742" h="4201229">
                <a:moveTo>
                  <a:pt x="f9" y="f10"/>
                </a:moveTo>
                <a:arcTo wR="f11" hR="f12" stAng="f13" swAng="f14"/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arcTo wR="f23" hR="f24" stAng="f25" swAng="f8"/>
                <a:close/>
              </a:path>
            </a:pathLst>
          </a:custGeom>
          <a:solidFill>
            <a:srgbClr val="4F81BD">
              <a:alpha val="72941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Segurança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00192" y="1484784"/>
            <a:ext cx="2160240" cy="792088"/>
          </a:xfrm>
          <a:prstGeom prst="ellipse">
            <a:avLst/>
          </a:prstGeom>
          <a:solidFill>
            <a:srgbClr val="00B0F0">
              <a:alpha val="6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err="1">
                <a:solidFill>
                  <a:schemeClr val="bg1"/>
                </a:solidFill>
              </a:rPr>
              <a:t>Coastal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State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Oval 29"/>
          <p:cNvSpPr/>
          <p:nvPr/>
        </p:nvSpPr>
        <p:spPr>
          <a:xfrm>
            <a:off x="6084168" y="5276182"/>
            <a:ext cx="1800200" cy="782796"/>
          </a:xfrm>
          <a:prstGeom prst="ellipse">
            <a:avLst/>
          </a:prstGeom>
          <a:solidFill>
            <a:srgbClr val="E46C0A">
              <a:alpha val="7607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err="1">
                <a:solidFill>
                  <a:srgbClr val="000000"/>
                </a:solidFill>
              </a:rPr>
              <a:t>Port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State</a:t>
            </a:r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79512" y="3376160"/>
            <a:ext cx="1751599" cy="655594"/>
          </a:xfrm>
          <a:prstGeom prst="ellipse">
            <a:avLst/>
          </a:prstGeom>
          <a:solidFill>
            <a:srgbClr val="88F280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err="1">
                <a:solidFill>
                  <a:srgbClr val="000000"/>
                </a:solidFill>
              </a:rPr>
              <a:t>Flag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State</a:t>
            </a:r>
            <a:endParaRPr lang="pt-P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89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" y="8940"/>
            <a:ext cx="9144000" cy="6858000"/>
          </a:xfrm>
          <a:prstGeom prst="rect">
            <a:avLst/>
          </a:prstGeom>
        </p:spPr>
      </p:pic>
      <p:sp>
        <p:nvSpPr>
          <p:cNvPr id="8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0000">
              <a:alpha val="58824"/>
            </a:srgbClr>
          </a:soli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Segurança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58078" y="620688"/>
            <a:ext cx="9067392" cy="5908461"/>
            <a:chOff x="58078" y="620688"/>
            <a:chExt cx="9067392" cy="5908461"/>
          </a:xfrm>
        </p:grpSpPr>
        <p:sp>
          <p:nvSpPr>
            <p:cNvPr id="9" name="Rectângulo arredondado 4"/>
            <p:cNvSpPr/>
            <p:nvPr/>
          </p:nvSpPr>
          <p:spPr>
            <a:xfrm>
              <a:off x="2771800" y="620688"/>
              <a:ext cx="3168352" cy="43204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108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DBEEF4"/>
            </a:solidFill>
            <a:ln w="9528">
              <a:solidFill>
                <a:srgbClr val="4A7EBB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kern="0" dirty="0" err="1" smtClean="0">
                  <a:solidFill>
                    <a:srgbClr val="000000"/>
                  </a:solidFill>
                  <a:latin typeface="Calibri"/>
                </a:rPr>
                <a:t>Padrões</a:t>
              </a:r>
              <a:r>
                <a:rPr lang="en-US" kern="0" dirty="0" smtClean="0">
                  <a:solidFill>
                    <a:srgbClr val="000000"/>
                  </a:solidFill>
                  <a:latin typeface="Calibri"/>
                </a:rPr>
                <a:t> e </a:t>
              </a:r>
              <a:r>
                <a:rPr lang="en-US" kern="0" dirty="0" err="1" smtClean="0">
                  <a:solidFill>
                    <a:srgbClr val="000000"/>
                  </a:solidFill>
                  <a:latin typeface="Calibri"/>
                </a:rPr>
                <a:t>concorrência</a:t>
              </a: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078" y="1412776"/>
              <a:ext cx="9067392" cy="5116373"/>
              <a:chOff x="58078" y="1412776"/>
              <a:chExt cx="9067392" cy="5116373"/>
            </a:xfrm>
          </p:grpSpPr>
          <p:sp>
            <p:nvSpPr>
              <p:cNvPr id="19" name="CaixaDeTexto 18"/>
              <p:cNvSpPr txBox="1"/>
              <p:nvPr/>
            </p:nvSpPr>
            <p:spPr>
              <a:xfrm>
                <a:off x="7410598" y="6282928"/>
                <a:ext cx="1500732" cy="246221"/>
              </a:xfrm>
              <a:prstGeom prst="rect">
                <a:avLst/>
              </a:prstGeom>
              <a:solidFill>
                <a:srgbClr val="F2F2F2">
                  <a:alpha val="74902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PT" sz="1000" dirty="0" smtClean="0"/>
                  <a:t>IHS </a:t>
                </a:r>
                <a:r>
                  <a:rPr lang="pt-PT" sz="1000" dirty="0" err="1" smtClean="0"/>
                  <a:t>Fairplay</a:t>
                </a:r>
                <a:r>
                  <a:rPr lang="pt-PT" sz="1000" dirty="0" smtClean="0"/>
                  <a:t>, 31 Dez 2010</a:t>
                </a:r>
                <a:endParaRPr lang="pt-PT" sz="1000" dirty="0"/>
              </a:p>
            </p:txBody>
          </p:sp>
          <p:grpSp>
            <p:nvGrpSpPr>
              <p:cNvPr id="7" name="Grupo 6"/>
              <p:cNvGrpSpPr/>
              <p:nvPr/>
            </p:nvGrpSpPr>
            <p:grpSpPr>
              <a:xfrm>
                <a:off x="58078" y="1412776"/>
                <a:ext cx="9067392" cy="3888432"/>
                <a:chOff x="58078" y="1412776"/>
                <a:chExt cx="9067392" cy="3888432"/>
              </a:xfrm>
            </p:grpSpPr>
            <p:sp>
              <p:nvSpPr>
                <p:cNvPr id="4" name="Rectângulo 3"/>
                <p:cNvSpPr/>
                <p:nvPr/>
              </p:nvSpPr>
              <p:spPr>
                <a:xfrm>
                  <a:off x="4572000" y="1844824"/>
                  <a:ext cx="4485641" cy="3456384"/>
                </a:xfrm>
                <a:prstGeom prst="rect">
                  <a:avLst/>
                </a:prstGeom>
                <a:solidFill>
                  <a:srgbClr val="FFFFFF">
                    <a:alpha val="72941"/>
                  </a:srgb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graphicFrame>
              <p:nvGraphicFramePr>
                <p:cNvPr id="10" name="Gráfico 9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480601873"/>
                    </p:ext>
                  </p:extLst>
                </p:nvPr>
              </p:nvGraphicFramePr>
              <p:xfrm>
                <a:off x="4661207" y="2057400"/>
                <a:ext cx="4292496" cy="324380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grpSp>
              <p:nvGrpSpPr>
                <p:cNvPr id="5" name="Grupo 4"/>
                <p:cNvGrpSpPr/>
                <p:nvPr/>
              </p:nvGrpSpPr>
              <p:grpSpPr>
                <a:xfrm>
                  <a:off x="58078" y="1844824"/>
                  <a:ext cx="4485641" cy="3456384"/>
                  <a:chOff x="-57657" y="1124744"/>
                  <a:chExt cx="4485641" cy="3456384"/>
                </a:xfrm>
              </p:grpSpPr>
              <p:sp>
                <p:nvSpPr>
                  <p:cNvPr id="13" name="Rectângulo 12"/>
                  <p:cNvSpPr/>
                  <p:nvPr/>
                </p:nvSpPr>
                <p:spPr>
                  <a:xfrm>
                    <a:off x="-57657" y="1124744"/>
                    <a:ext cx="4485641" cy="3456384"/>
                  </a:xfrm>
                  <a:prstGeom prst="rect">
                    <a:avLst/>
                  </a:prstGeom>
                  <a:solidFill>
                    <a:srgbClr val="FFFFFF">
                      <a:alpha val="72941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graphicFrame>
                <p:nvGraphicFramePr>
                  <p:cNvPr id="11" name="Gráfico 10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xmlns="" val="756971260"/>
                      </p:ext>
                    </p:extLst>
                  </p:nvPr>
                </p:nvGraphicFramePr>
                <p:xfrm>
                  <a:off x="-34343" y="1124744"/>
                  <a:ext cx="4439012" cy="345638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</p:grpSp>
            <p:sp>
              <p:nvSpPr>
                <p:cNvPr id="6" name="CaixaDeTexto 5"/>
                <p:cNvSpPr txBox="1"/>
                <p:nvPr/>
              </p:nvSpPr>
              <p:spPr>
                <a:xfrm>
                  <a:off x="58078" y="1412776"/>
                  <a:ext cx="4406334" cy="338554"/>
                </a:xfrm>
                <a:prstGeom prst="rect">
                  <a:avLst/>
                </a:prstGeom>
                <a:solidFill>
                  <a:srgbClr val="F2F2F2">
                    <a:alpha val="74902"/>
                  </a:srgb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pt-PT"/>
                  </a:defPPr>
                  <a:lvl1pPr>
                    <a:defRPr sz="1000"/>
                  </a:lvl1pPr>
                </a:lstStyle>
                <a:p>
                  <a:r>
                    <a:rPr lang="pt-PT" sz="1600" dirty="0" smtClean="0"/>
                    <a:t>Países Proprietários das 10 maiores frotas(Mi. </a:t>
                  </a:r>
                  <a:r>
                    <a:rPr lang="pt-PT" sz="1600" dirty="0" err="1" smtClean="0"/>
                    <a:t>Gt</a:t>
                  </a:r>
                  <a:r>
                    <a:rPr lang="pt-PT" sz="1600" dirty="0" smtClean="0"/>
                    <a:t>)</a:t>
                  </a:r>
                  <a:endParaRPr lang="pt-PT" sz="1600" dirty="0"/>
                </a:p>
              </p:txBody>
            </p:sp>
            <p:sp>
              <p:nvSpPr>
                <p:cNvPr id="16" name="CaixaDeTexto 15"/>
                <p:cNvSpPr txBox="1"/>
                <p:nvPr/>
              </p:nvSpPr>
              <p:spPr>
                <a:xfrm>
                  <a:off x="4572236" y="1412776"/>
                  <a:ext cx="4553234" cy="338554"/>
                </a:xfrm>
                <a:prstGeom prst="rect">
                  <a:avLst/>
                </a:prstGeom>
                <a:solidFill>
                  <a:srgbClr val="F2F2F2">
                    <a:alpha val="74902"/>
                  </a:srgb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pt-PT"/>
                  </a:defPPr>
                  <a:lvl1pPr>
                    <a:defRPr sz="1000"/>
                  </a:lvl1pPr>
                </a:lstStyle>
                <a:p>
                  <a:r>
                    <a:rPr lang="pt-PT" sz="1600" dirty="0" smtClean="0"/>
                    <a:t>10 pavilhões mais usados pela frota mundial (Mi. </a:t>
                  </a:r>
                  <a:r>
                    <a:rPr lang="pt-PT" sz="1600" dirty="0" err="1" smtClean="0"/>
                    <a:t>Gt</a:t>
                  </a:r>
                  <a:r>
                    <a:rPr lang="pt-PT" sz="1600" dirty="0" smtClean="0"/>
                    <a:t>)</a:t>
                  </a:r>
                  <a:endParaRPr lang="pt-PT" sz="1600" dirty="0"/>
                </a:p>
              </p:txBody>
            </p:sp>
          </p:grpSp>
        </p:grp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08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sp>
        <p:nvSpPr>
          <p:cNvPr id="8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Segurança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251524" y="669578"/>
            <a:ext cx="8784972" cy="5855766"/>
            <a:chOff x="251524" y="669578"/>
            <a:chExt cx="8784972" cy="5855766"/>
          </a:xfrm>
        </p:grpSpPr>
        <p:sp>
          <p:nvSpPr>
            <p:cNvPr id="9" name="Rectângulo arredondado 4"/>
            <p:cNvSpPr/>
            <p:nvPr/>
          </p:nvSpPr>
          <p:spPr>
            <a:xfrm>
              <a:off x="3486521" y="669578"/>
              <a:ext cx="1890839" cy="42612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108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DBEEF4"/>
            </a:solidFill>
            <a:ln w="9528">
              <a:solidFill>
                <a:srgbClr val="4A7EBB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800" b="0" i="0" u="none" strike="noStrike" kern="0" cap="none" spc="0" baseline="0" dirty="0" err="1" smtClean="0">
                  <a:solidFill>
                    <a:srgbClr val="000000"/>
                  </a:solidFill>
                  <a:uFillTx/>
                  <a:latin typeface="Calibri"/>
                </a:rPr>
                <a:t>Port</a:t>
              </a:r>
              <a:r>
                <a:rPr lang="pt-PT" sz="1800" b="0" i="0" u="none" strike="noStrike" kern="0" cap="none" spc="0" dirty="0" smtClean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800" b="0" i="0" u="none" strike="noStrike" kern="0" cap="none" spc="0" dirty="0" err="1" smtClean="0">
                  <a:solidFill>
                    <a:srgbClr val="000000"/>
                  </a:solidFill>
                  <a:uFillTx/>
                  <a:latin typeface="Calibri"/>
                </a:rPr>
                <a:t>State</a:t>
              </a:r>
              <a:endPara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251524" y="1318903"/>
              <a:ext cx="8784972" cy="5206441"/>
              <a:chOff x="251524" y="1318903"/>
              <a:chExt cx="8784972" cy="5206441"/>
            </a:xfrm>
          </p:grpSpPr>
          <p:pic>
            <p:nvPicPr>
              <p:cNvPr id="3" name="Imagem 3"/>
              <p:cNvPicPr>
                <a:picLocks noChangeAspect="1"/>
              </p:cNvPicPr>
              <p:nvPr/>
            </p:nvPicPr>
            <p:blipFill>
              <a:blip r:embed="rId4" cstate="print"/>
              <a:srcRect t="14890" b="5561"/>
              <a:stretch>
                <a:fillRect/>
              </a:stretch>
            </p:blipFill>
            <p:spPr>
              <a:xfrm>
                <a:off x="5796134" y="1392640"/>
                <a:ext cx="3240359" cy="4797372"/>
              </a:xfrm>
              <a:prstGeom prst="rect">
                <a:avLst/>
              </a:prstGeom>
              <a:noFill/>
              <a:ln w="9528">
                <a:solidFill>
                  <a:srgbClr val="000000"/>
                </a:solidFill>
                <a:prstDash val="solid"/>
              </a:ln>
            </p:spPr>
          </p:pic>
          <p:sp>
            <p:nvSpPr>
              <p:cNvPr id="4" name="CaixaDeTexto 4"/>
              <p:cNvSpPr txBox="1"/>
              <p:nvPr/>
            </p:nvSpPr>
            <p:spPr>
              <a:xfrm>
                <a:off x="7261655" y="6248345"/>
                <a:ext cx="1774841" cy="276999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>
                <a:defPPr>
                  <a:defRPr lang="pt-PT"/>
                </a:defPPr>
                <a:lvl1pPr lvl="0">
                  <a:defRPr sz="12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lvl1pPr>
              </a:lstStyle>
              <a:p>
                <a:r>
                  <a:rPr lang="pt-PT" dirty="0" err="1"/>
                  <a:t>Fonte:www.parismou.org</a:t>
                </a:r>
                <a:endParaRPr lang="pt-PT" dirty="0"/>
              </a:p>
            </p:txBody>
          </p:sp>
          <p:sp>
            <p:nvSpPr>
              <p:cNvPr id="5" name="CaixaDeTexto 6"/>
              <p:cNvSpPr txBox="1"/>
              <p:nvPr/>
            </p:nvSpPr>
            <p:spPr>
              <a:xfrm rot="16200004">
                <a:off x="3868116" y="3681982"/>
                <a:ext cx="4181337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non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1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Nr</a:t>
                </a:r>
                <a:r>
                  <a:rPr lang="pt-PT" sz="12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º navios e detidos entre </a:t>
                </a:r>
                <a:r>
                  <a:rPr lang="pt-PT" sz="12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2005-2010 no âmbito do Paris MOU</a:t>
                </a:r>
                <a:endParaRPr lang="pt-PT" sz="12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" name="CaixaDeTexto 7"/>
              <p:cNvSpPr txBox="1"/>
              <p:nvPr/>
            </p:nvSpPr>
            <p:spPr>
              <a:xfrm>
                <a:off x="6660233" y="5686644"/>
                <a:ext cx="1855921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Inspeccionados</a:t>
                </a:r>
              </a:p>
            </p:txBody>
          </p:sp>
          <p:sp>
            <p:nvSpPr>
              <p:cNvPr id="7" name="CaixaDeTexto 8"/>
              <p:cNvSpPr txBox="1"/>
              <p:nvPr/>
            </p:nvSpPr>
            <p:spPr>
              <a:xfrm>
                <a:off x="6643216" y="5911138"/>
                <a:ext cx="1817214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Detidos</a:t>
                </a:r>
              </a:p>
            </p:txBody>
          </p:sp>
          <p:sp>
            <p:nvSpPr>
              <p:cNvPr id="11" name="CaixaDeTexto 4"/>
              <p:cNvSpPr txBox="1"/>
              <p:nvPr/>
            </p:nvSpPr>
            <p:spPr>
              <a:xfrm>
                <a:off x="1763688" y="6165305"/>
                <a:ext cx="3358612" cy="276999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lvl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dirty="0" smtClean="0">
                    <a:solidFill>
                      <a:srgbClr val="000000"/>
                    </a:solidFill>
                  </a:rPr>
                  <a:t>Fonte: http</a:t>
                </a:r>
                <a:r>
                  <a:rPr lang="pt-PT" sz="1200" dirty="0">
                    <a:solidFill>
                      <a:srgbClr val="000000"/>
                    </a:solidFill>
                  </a:rPr>
                  <a:t>://ibicon.ru/psc-port-state-control.html</a:t>
                </a:r>
                <a:endParaRPr lang="pt-PT" sz="1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pic>
            <p:nvPicPr>
              <p:cNvPr id="12" name="Picture 3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>
              <a:xfrm>
                <a:off x="251524" y="1318903"/>
                <a:ext cx="5436272" cy="16780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CaixaDeTexto 4"/>
              <p:cNvSpPr txBox="1"/>
              <p:nvPr/>
            </p:nvSpPr>
            <p:spPr>
              <a:xfrm>
                <a:off x="3733266" y="2719955"/>
                <a:ext cx="177484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Fonte:www.parismou.org</a:t>
                </a:r>
                <a:endParaRPr lang="pt-PT" sz="1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pic>
            <p:nvPicPr>
              <p:cNvPr id="14" name="Imagem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655"/>
              <a:stretch/>
            </p:blipFill>
            <p:spPr>
              <a:xfrm>
                <a:off x="251524" y="3348871"/>
                <a:ext cx="4896539" cy="27007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3472</TotalTime>
  <Words>2376</Words>
  <Application>Microsoft Office PowerPoint</Application>
  <PresentationFormat>Apresentação no Ecrã (4:3)</PresentationFormat>
  <Paragraphs>200</Paragraphs>
  <Slides>19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0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CMG Gouveia e Melo</dc:creator>
  <cp:lastModifiedBy>M20979</cp:lastModifiedBy>
  <cp:revision>213</cp:revision>
  <dcterms:created xsi:type="dcterms:W3CDTF">2012-11-25T12:25:25Z</dcterms:created>
  <dcterms:modified xsi:type="dcterms:W3CDTF">2012-12-07T08:33:33Z</dcterms:modified>
</cp:coreProperties>
</file>